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79" r:id="rId2"/>
  </p:sldMasterIdLst>
  <p:notesMasterIdLst>
    <p:notesMasterId r:id="rId67"/>
  </p:notesMasterIdLst>
  <p:handoutMasterIdLst>
    <p:handoutMasterId r:id="rId68"/>
  </p:handoutMasterIdLst>
  <p:sldIdLst>
    <p:sldId id="394" r:id="rId3"/>
    <p:sldId id="395" r:id="rId4"/>
    <p:sldId id="494" r:id="rId5"/>
    <p:sldId id="518" r:id="rId6"/>
    <p:sldId id="519" r:id="rId7"/>
    <p:sldId id="520" r:id="rId8"/>
    <p:sldId id="521" r:id="rId9"/>
    <p:sldId id="522" r:id="rId10"/>
    <p:sldId id="524" r:id="rId11"/>
    <p:sldId id="525" r:id="rId12"/>
    <p:sldId id="526" r:id="rId13"/>
    <p:sldId id="577" r:id="rId14"/>
    <p:sldId id="578" r:id="rId15"/>
    <p:sldId id="532" r:id="rId16"/>
    <p:sldId id="533" r:id="rId17"/>
    <p:sldId id="534" r:id="rId18"/>
    <p:sldId id="535" r:id="rId19"/>
    <p:sldId id="536" r:id="rId20"/>
    <p:sldId id="537" r:id="rId21"/>
    <p:sldId id="538" r:id="rId22"/>
    <p:sldId id="539" r:id="rId23"/>
    <p:sldId id="540" r:id="rId24"/>
    <p:sldId id="541" r:id="rId25"/>
    <p:sldId id="542" r:id="rId26"/>
    <p:sldId id="543" r:id="rId27"/>
    <p:sldId id="544" r:id="rId28"/>
    <p:sldId id="545" r:id="rId29"/>
    <p:sldId id="546" r:id="rId30"/>
    <p:sldId id="547" r:id="rId31"/>
    <p:sldId id="548" r:id="rId32"/>
    <p:sldId id="549" r:id="rId33"/>
    <p:sldId id="550" r:id="rId34"/>
    <p:sldId id="551" r:id="rId35"/>
    <p:sldId id="552" r:id="rId36"/>
    <p:sldId id="553" r:id="rId37"/>
    <p:sldId id="554" r:id="rId38"/>
    <p:sldId id="555" r:id="rId39"/>
    <p:sldId id="556" r:id="rId40"/>
    <p:sldId id="557" r:id="rId41"/>
    <p:sldId id="558" r:id="rId42"/>
    <p:sldId id="559" r:id="rId43"/>
    <p:sldId id="560" r:id="rId44"/>
    <p:sldId id="561" r:id="rId45"/>
    <p:sldId id="562" r:id="rId46"/>
    <p:sldId id="563" r:id="rId47"/>
    <p:sldId id="564" r:id="rId48"/>
    <p:sldId id="565" r:id="rId49"/>
    <p:sldId id="566" r:id="rId50"/>
    <p:sldId id="567" r:id="rId51"/>
    <p:sldId id="568" r:id="rId52"/>
    <p:sldId id="569" r:id="rId53"/>
    <p:sldId id="570" r:id="rId54"/>
    <p:sldId id="571" r:id="rId55"/>
    <p:sldId id="572" r:id="rId56"/>
    <p:sldId id="573" r:id="rId57"/>
    <p:sldId id="574" r:id="rId58"/>
    <p:sldId id="575" r:id="rId59"/>
    <p:sldId id="576" r:id="rId60"/>
    <p:sldId id="517" r:id="rId61"/>
    <p:sldId id="469" r:id="rId62"/>
    <p:sldId id="495" r:id="rId63"/>
    <p:sldId id="496" r:id="rId64"/>
    <p:sldId id="352" r:id="rId65"/>
    <p:sldId id="482" r:id="rId66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116494E0-2261-4EF2-9227-A77B8E830ED9}">
          <p14:sldIdLst>
            <p14:sldId id="394"/>
            <p14:sldId id="395"/>
            <p14:sldId id="494"/>
            <p14:sldId id="518"/>
            <p14:sldId id="519"/>
            <p14:sldId id="520"/>
            <p14:sldId id="521"/>
            <p14:sldId id="522"/>
            <p14:sldId id="524"/>
            <p14:sldId id="525"/>
            <p14:sldId id="526"/>
            <p14:sldId id="577"/>
            <p14:sldId id="578"/>
            <p14:sldId id="532"/>
            <p14:sldId id="533"/>
            <p14:sldId id="534"/>
            <p14:sldId id="535"/>
            <p14:sldId id="536"/>
            <p14:sldId id="537"/>
            <p14:sldId id="538"/>
            <p14:sldId id="539"/>
            <p14:sldId id="540"/>
            <p14:sldId id="541"/>
            <p14:sldId id="542"/>
            <p14:sldId id="543"/>
            <p14:sldId id="544"/>
            <p14:sldId id="545"/>
            <p14:sldId id="546"/>
            <p14:sldId id="547"/>
            <p14:sldId id="548"/>
            <p14:sldId id="549"/>
            <p14:sldId id="550"/>
            <p14:sldId id="551"/>
            <p14:sldId id="552"/>
            <p14:sldId id="553"/>
            <p14:sldId id="554"/>
            <p14:sldId id="555"/>
            <p14:sldId id="556"/>
            <p14:sldId id="557"/>
            <p14:sldId id="558"/>
            <p14:sldId id="559"/>
            <p14:sldId id="560"/>
            <p14:sldId id="561"/>
            <p14:sldId id="562"/>
            <p14:sldId id="563"/>
            <p14:sldId id="564"/>
            <p14:sldId id="565"/>
            <p14:sldId id="566"/>
            <p14:sldId id="567"/>
            <p14:sldId id="568"/>
            <p14:sldId id="569"/>
            <p14:sldId id="570"/>
            <p14:sldId id="571"/>
            <p14:sldId id="572"/>
            <p14:sldId id="573"/>
            <p14:sldId id="574"/>
            <p14:sldId id="575"/>
            <p14:sldId id="576"/>
          </p14:sldIdLst>
        </p14:section>
        <p14:section name="Summary" id="{6FBB0975-5D7E-4605-A7F7-A56F98E52A63}">
          <p14:sldIdLst>
            <p14:sldId id="517"/>
            <p14:sldId id="469"/>
            <p14:sldId id="495"/>
            <p14:sldId id="496"/>
            <p14:sldId id="352"/>
            <p14:sldId id="48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C341"/>
    <a:srgbClr val="D2A010"/>
    <a:srgbClr val="603A14"/>
    <a:srgbClr val="E85C0E"/>
    <a:srgbClr val="BAB398"/>
    <a:srgbClr val="ADA485"/>
    <a:srgbClr val="C6C0AA"/>
    <a:srgbClr val="663606"/>
    <a:srgbClr val="663106"/>
    <a:srgbClr val="F8DC9E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634" autoAdjust="0"/>
    <p:restoredTop sz="92980" autoAdjust="0"/>
  </p:normalViewPr>
  <p:slideViewPr>
    <p:cSldViewPr>
      <p:cViewPr varScale="1">
        <p:scale>
          <a:sx n="81" d="100"/>
          <a:sy n="81" d="100"/>
        </p:scale>
        <p:origin x="355" y="72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54" d="100"/>
          <a:sy n="54" d="100"/>
        </p:scale>
        <p:origin x="2820" y="7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7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8/29/2018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8/29/2018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706736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4122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7554096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35340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51538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91459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66549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79862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60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93007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8720301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8.png"/><Relationship Id="rId9" Type="http://schemas.openxmlformats.org/officeDocument/2006/relationships/image" Target="../media/image19.png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www.facebook.com/SoftwareUniversity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25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24.png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23.png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foundation/" TargetMode="External"/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foundation/" TargetMode="External"/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acebook.com/SoftwareUniversity" TargetMode="External"/><Relationship Id="rId13" Type="http://schemas.openxmlformats.org/officeDocument/2006/relationships/image" Target="../media/image14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judge.softuni.bg/" TargetMode="External"/><Relationship Id="rId12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forum.softuni.bg/" TargetMode="External"/><Relationship Id="rId11" Type="http://schemas.openxmlformats.org/officeDocument/2006/relationships/hyperlink" Target="http://www.introprogramming.info/" TargetMode="External"/><Relationship Id="rId5" Type="http://schemas.openxmlformats.org/officeDocument/2006/relationships/hyperlink" Target="http://www.nakov.com/" TargetMode="External"/><Relationship Id="rId10" Type="http://schemas.openxmlformats.org/officeDocument/2006/relationships/hyperlink" Target="http://www.youtube.com/SoftwareUniversity" TargetMode="External"/><Relationship Id="rId4" Type="http://schemas.openxmlformats.org/officeDocument/2006/relationships/hyperlink" Target="http://softuni.org/" TargetMode="External"/><Relationship Id="rId9" Type="http://schemas.openxmlformats.org/officeDocument/2006/relationships/hyperlink" Target="https://twitter.com/softunibg" TargetMode="Externa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5B5A345C-2CD0-4932-A998-37B2D20BF0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6458" y="2351427"/>
            <a:ext cx="5437955" cy="232599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</a:t>
            </a:r>
            <a:r>
              <a:rPr lang="bg-BG" dirty="0" smtClean="0"/>
              <a:t>икона</a:t>
            </a:r>
            <a:r>
              <a:rPr lang="en-US" dirty="0" smtClean="0"/>
              <a:t> </a:t>
            </a:r>
            <a:r>
              <a:rPr lang="en-US" dirty="0"/>
              <a:t>to add picture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951E7DA9-C5F0-43D9-B013-3BDF9EEF029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348637" y="2374047"/>
            <a:ext cx="3170229" cy="3431879"/>
          </a:xfrm>
          <a:prstGeom prst="rect">
            <a:avLst/>
          </a:prstGeom>
        </p:spPr>
      </p:pic>
      <p:sp>
        <p:nvSpPr>
          <p:cNvPr id="43" name="Subtitle 5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6685" y="1303142"/>
            <a:ext cx="10962447" cy="882654"/>
          </a:xfrm>
        </p:spPr>
        <p:txBody>
          <a:bodyPr>
            <a:normAutofit/>
          </a:bodyPr>
          <a:lstStyle>
            <a:lvl1pPr marL="0" indent="0" algn="ctr">
              <a:buNone/>
              <a:defRPr sz="3598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Presentation Subtitle</a:t>
            </a:r>
            <a:endParaRPr lang="bg-BG" dirty="0"/>
          </a:p>
          <a:p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FAEB7CD-FF73-4344-9FE5-589B30F5AAF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2085" y="6057654"/>
            <a:ext cx="2105462" cy="5252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DFEC2C-38C6-405B-AD0A-06879C50EFE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6459" y="6035663"/>
            <a:ext cx="629415" cy="52650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7483B54-1DD1-4FC4-9FA0-4872F8C409C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2789" y="6035663"/>
            <a:ext cx="1186773" cy="5265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6685" y="254857"/>
            <a:ext cx="10962447" cy="882654"/>
          </a:xfrm>
        </p:spPr>
        <p:txBody>
          <a:bodyPr/>
          <a:lstStyle>
            <a:lvl1pPr algn="ctr">
              <a:defRPr sz="4798"/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27" name="Picture 4" title="CC-BY-NC-SA License">
            <a:hlinkClick r:id="rId7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7CB336FF-A768-4CE1-B1CE-FC103B348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50074" y="6080062"/>
            <a:ext cx="1436897" cy="502868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8641602" y="5916124"/>
            <a:ext cx="2950749" cy="382788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9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8641602" y="6340279"/>
            <a:ext cx="2950749" cy="351754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7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  <p:sp>
        <p:nvSpPr>
          <p:cNvPr id="36" name="Text Placeholder 13">
            <a:extLst>
              <a:ext uri="{FF2B5EF4-FFF2-40B4-BE49-F238E27FC236}">
                <a16:creationId xmlns:a16="http://schemas.microsoft.com/office/drawing/2014/main" id="{3B21F47B-DE1F-442D-A2B7-6866F87867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670972" y="4876800"/>
            <a:ext cx="2950749" cy="50679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7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40" name="Text Placeholder 13">
            <a:extLst>
              <a:ext uri="{FF2B5EF4-FFF2-40B4-BE49-F238E27FC236}">
                <a16:creationId xmlns:a16="http://schemas.microsoft.com/office/drawing/2014/main" id="{CD940256-851E-46C8-8BFB-A5ECA6C7DA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670972" y="5368739"/>
            <a:ext cx="2950749" cy="44479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/>
        </p:nvSpPr>
        <p:spPr>
          <a:xfrm>
            <a:off x="-1588" y="6702676"/>
            <a:ext cx="12192000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98820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Picture 55">
            <a:extLst>
              <a:ext uri="{FF2B5EF4-FFF2-40B4-BE49-F238E27FC236}">
                <a16:creationId xmlns:a16="http://schemas.microsoft.com/office/drawing/2014/main" id="{DEAD13D1-8921-41EB-9EDF-DA3F5121F4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5788"/>
            <a:ext cx="12192000" cy="685221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CFDBB16-985C-4CC7-B6DB-B81B36037922}"/>
              </a:ext>
            </a:extLst>
          </p:cNvPr>
          <p:cNvSpPr/>
          <p:nvPr/>
        </p:nvSpPr>
        <p:spPr>
          <a:xfrm>
            <a:off x="-1051027" y="703243"/>
            <a:ext cx="8403884" cy="1033303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marR="0" lvl="0" indent="0" algn="ctr" defTabSz="913852" rtl="0" eaLnBrk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E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kumimoji="0" lang="en-US" sz="8797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Questions?</a:t>
            </a:r>
            <a:endParaRPr kumimoji="0" lang="en-US" sz="8797" b="1" i="0" u="none" strike="noStrike" kern="1200" cap="none" spc="150" normalizeH="0" baseline="0" noProof="0" dirty="0">
              <a:ln w="11430"/>
              <a:solidFill>
                <a:srgbClr val="234465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47CFF3C-C4FA-493D-8505-DF469F4D36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44" y="2222932"/>
            <a:ext cx="3574974" cy="414868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320846EB-6FC8-4F9D-97D0-A1A8E9CEE0D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3927" y="314259"/>
            <a:ext cx="2125527" cy="530284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9983C1-41F3-4B45-9E6B-F2615F743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8/29/2018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2622C9-3C7D-445D-83B2-28583716E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04DAB2-278F-4812-9F5E-FB63D8068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0675455-B7FA-4569-A5FD-A3B0F20B2A2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9046" y="1702472"/>
            <a:ext cx="1198589" cy="119890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27D15FD-4C66-4B85-98E6-7826AA8F61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7869" y="3776292"/>
            <a:ext cx="1166096" cy="140222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A755AAE-BA08-481C-9224-0061170EE4B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6378" y="3776292"/>
            <a:ext cx="1166096" cy="138925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A83D66F-855B-463B-920B-BF239B01A20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6003" y="3775662"/>
            <a:ext cx="1166096" cy="156713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643F71A-2013-433A-8322-FBAAED3162D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5628" y="3769759"/>
            <a:ext cx="1166096" cy="135075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0812936-74B6-4265-8C08-AEDC8C79870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5253" y="3776292"/>
            <a:ext cx="1166096" cy="143370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74C190C-5856-41B9-8819-AE8DE0E10980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5421" y="3776295"/>
            <a:ext cx="1164351" cy="1440000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F62FB7C-BD6E-4383-98C1-2CF30F34CAFD}"/>
              </a:ext>
            </a:extLst>
          </p:cNvPr>
          <p:cNvCxnSpPr>
            <a:cxnSpLocks/>
          </p:cNvCxnSpPr>
          <p:nvPr/>
        </p:nvCxnSpPr>
        <p:spPr>
          <a:xfrm>
            <a:off x="3968380" y="3335565"/>
            <a:ext cx="7159921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4E5982E-3110-47E1-A5BB-91B7BECC3093}"/>
              </a:ext>
            </a:extLst>
          </p:cNvPr>
          <p:cNvCxnSpPr/>
          <p:nvPr/>
        </p:nvCxnSpPr>
        <p:spPr>
          <a:xfrm>
            <a:off x="396838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2BFE2F3-0845-4E5B-9375-E9D4027DD675}"/>
              </a:ext>
            </a:extLst>
          </p:cNvPr>
          <p:cNvCxnSpPr/>
          <p:nvPr/>
        </p:nvCxnSpPr>
        <p:spPr>
          <a:xfrm>
            <a:off x="5362603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3DDBF37-0764-47AA-94E3-9A44F3ED8FB5}"/>
              </a:ext>
            </a:extLst>
          </p:cNvPr>
          <p:cNvCxnSpPr/>
          <p:nvPr/>
        </p:nvCxnSpPr>
        <p:spPr>
          <a:xfrm>
            <a:off x="6809426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99ABE09-E33C-46B7-A80D-7BF4A6956211}"/>
              </a:ext>
            </a:extLst>
          </p:cNvPr>
          <p:cNvCxnSpPr/>
          <p:nvPr/>
        </p:nvCxnSpPr>
        <p:spPr>
          <a:xfrm>
            <a:off x="8249051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E91D320-3732-40B8-864D-142D0A277ED1}"/>
              </a:ext>
            </a:extLst>
          </p:cNvPr>
          <p:cNvCxnSpPr>
            <a:cxnSpLocks/>
          </p:cNvCxnSpPr>
          <p:nvPr/>
        </p:nvCxnSpPr>
        <p:spPr>
          <a:xfrm>
            <a:off x="9688676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C63D1E8-4A92-4691-8A24-A2FC7E8008E5}"/>
              </a:ext>
            </a:extLst>
          </p:cNvPr>
          <p:cNvCxnSpPr>
            <a:cxnSpLocks/>
          </p:cNvCxnSpPr>
          <p:nvPr/>
        </p:nvCxnSpPr>
        <p:spPr>
          <a:xfrm>
            <a:off x="11128301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84A0FE1-723D-4682-8682-77BAD950EE15}"/>
              </a:ext>
            </a:extLst>
          </p:cNvPr>
          <p:cNvCxnSpPr/>
          <p:nvPr/>
        </p:nvCxnSpPr>
        <p:spPr>
          <a:xfrm>
            <a:off x="7548341" y="309299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/>
        </p:nvSpPr>
        <p:spPr>
          <a:xfrm>
            <a:off x="-1588" y="6371330"/>
            <a:ext cx="12192000" cy="5045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40760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1DA41A3-0295-46DF-A320-41070D15EA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0C1F9416-8B6E-46DE-973C-777785E27A26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52370" y="1186306"/>
            <a:ext cx="9501534" cy="5496127"/>
          </a:xfrm>
        </p:spPr>
        <p:txBody>
          <a:bodyPr wrap="square">
            <a:noAutofit/>
          </a:bodyPr>
          <a:lstStyle>
            <a:lvl1pPr>
              <a:buClr>
                <a:schemeClr val="tx1"/>
              </a:buClr>
              <a:defRPr sz="2798"/>
            </a:lvl1pPr>
            <a:lvl2pPr marL="989981" marR="0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lvl2pPr>
            <a:lvl3pPr>
              <a:buClr>
                <a:schemeClr val="tx1"/>
              </a:buClr>
              <a:defRPr/>
            </a:lvl3pPr>
          </a:lstStyle>
          <a:p>
            <a:pPr>
              <a:lnSpc>
                <a:spcPct val="100000"/>
              </a:lnSpc>
            </a:pPr>
            <a:r>
              <a:rPr lang="en-US" sz="3198" dirty="0"/>
              <a:t>Software University – High-Quality Education, </a:t>
            </a:r>
            <a:br>
              <a:rPr lang="en-US" sz="3198" dirty="0"/>
            </a:br>
            <a:r>
              <a:rPr lang="en-US" sz="3198" dirty="0"/>
              <a:t>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898" noProof="1">
                <a:hlinkClick r:id="rId3"/>
              </a:rPr>
              <a:t>softuni.bg</a:t>
            </a:r>
            <a:r>
              <a:rPr lang="en-US" sz="2898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198" dirty="0"/>
              <a:t>Software University Foundation</a:t>
            </a:r>
            <a:endParaRPr lang="bg-BG" sz="3198" dirty="0"/>
          </a:p>
          <a:p>
            <a:pPr lvl="1">
              <a:lnSpc>
                <a:spcPct val="100000"/>
              </a:lnSpc>
            </a:pPr>
            <a:r>
              <a:rPr lang="en-US" sz="2998" noProof="1">
                <a:hlinkClick r:id="rId4"/>
              </a:rPr>
              <a:t>http://softuni.foundation/</a:t>
            </a:r>
            <a:endParaRPr lang="en-US" sz="2998" noProof="1"/>
          </a:p>
          <a:p>
            <a:pPr>
              <a:lnSpc>
                <a:spcPct val="100000"/>
              </a:lnSpc>
            </a:pPr>
            <a:r>
              <a:rPr lang="en-US" sz="3198" dirty="0"/>
              <a:t>Software University @ Facebook</a:t>
            </a:r>
          </a:p>
          <a:p>
            <a:pPr marL="989981" marR="0" lvl="1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pPr>
            <a:r>
              <a:rPr kumimoji="0" lang="en-US" sz="2898" b="0" i="0" u="none" strike="noStrike" kern="1200" cap="none" spc="0" normalizeH="0" baseline="0" noProof="1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5"/>
              </a:rPr>
              <a:t>facebook.com/SoftwareUniversity</a:t>
            </a:r>
            <a:endParaRPr kumimoji="0" lang="en-US" sz="2898" b="0" i="0" u="none" strike="noStrike" kern="1200" cap="none" spc="0" normalizeH="0" baseline="0" noProof="1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en-US" sz="3198" dirty="0"/>
              <a:t>Software University Forums</a:t>
            </a:r>
          </a:p>
          <a:p>
            <a:pPr marL="989981" marR="0" lvl="1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pPr>
            <a:r>
              <a:rPr lang="en-US" sz="2798" dirty="0">
                <a:hlinkClick r:id="rId6"/>
              </a:rPr>
              <a:t>forum.softuni.bg</a:t>
            </a:r>
            <a:endParaRPr lang="en-US" sz="2798" noProof="1"/>
          </a:p>
        </p:txBody>
      </p:sp>
      <p:pic>
        <p:nvPicPr>
          <p:cNvPr id="14" name="Picture 4">
            <a:hlinkClick r:id="rId7" tooltip="Software University @ Facebook"/>
            <a:extLst>
              <a:ext uri="{FF2B5EF4-FFF2-40B4-BE49-F238E27FC236}">
                <a16:creationId xmlns:a16="http://schemas.microsoft.com/office/drawing/2014/main" id="{0101C673-F197-4525-ADDC-FFD181E4E1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258777" y="3608627"/>
            <a:ext cx="1118740" cy="1118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hlinkClick r:id="rId6" tooltip="Software University Discussion Forum"/>
            <a:extLst>
              <a:ext uri="{FF2B5EF4-FFF2-40B4-BE49-F238E27FC236}">
                <a16:creationId xmlns:a16="http://schemas.microsoft.com/office/drawing/2014/main" id="{A584039C-C3B0-4714-A6D0-181CA3D2DD2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5284" y="5017461"/>
            <a:ext cx="1042233" cy="1042233"/>
          </a:xfrm>
          <a:prstGeom prst="rect">
            <a:avLst/>
          </a:prstGeom>
        </p:spPr>
      </p:pic>
      <p:pic>
        <p:nvPicPr>
          <p:cNvPr id="16" name="Picture 15">
            <a:hlinkClick r:id="rId3"/>
            <a:extLst>
              <a:ext uri="{FF2B5EF4-FFF2-40B4-BE49-F238E27FC236}">
                <a16:creationId xmlns:a16="http://schemas.microsoft.com/office/drawing/2014/main" id="{07C965FA-A87E-4824-AFA8-C67AF548A7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4859" y="2384689"/>
            <a:ext cx="3226924" cy="429774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DC5D9AB-27D1-4866-B85E-1728987FAEF5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3228" y="1319422"/>
            <a:ext cx="1669839" cy="206515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6646B95-5E3B-4DE8-9118-031C2C296D8C}"/>
              </a:ext>
            </a:extLst>
          </p:cNvPr>
          <p:cNvSpPr/>
          <p:nvPr/>
        </p:nvSpPr>
        <p:spPr>
          <a:xfrm>
            <a:off x="-3175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AE87ED9C-76E1-4D85-9B06-3AF44AABB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241" y="108873"/>
            <a:ext cx="9503571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</p:spTree>
    <p:extLst>
      <p:ext uri="{BB962C8B-B14F-4D97-AF65-F5344CB8AC3E}">
        <p14:creationId xmlns:p14="http://schemas.microsoft.com/office/powerpoint/2010/main" val="1519498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0409756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8/29/2018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8" name="Picture 7">
            <a:hlinkClick r:id="rId3" tooltip="Software University Foundation"/>
            <a:extLst>
              <a:ext uri="{FF2B5EF4-FFF2-40B4-BE49-F238E27FC236}">
                <a16:creationId xmlns:a16="http://schemas.microsoft.com/office/drawing/2014/main" id="{BE91651A-CF0A-4560-AE3E-5F62639B87A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8212" y="304800"/>
            <a:ext cx="2138575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42772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5" name="Picture 4">
            <a:hlinkClick r:id="rId3" tooltip="Software University Foundation"/>
            <a:extLst>
              <a:ext uri="{FF2B5EF4-FFF2-40B4-BE49-F238E27FC236}">
                <a16:creationId xmlns:a16="http://schemas.microsoft.com/office/drawing/2014/main" id="{BE91651A-CF0A-4560-AE3E-5F62639B87A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8212" y="304800"/>
            <a:ext cx="2138575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7425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Questions Slide"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3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4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5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6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7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8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9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0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1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19" name="Rectangle 18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6600" b="1" kern="1200" noProof="0" dirty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Questions?</a:t>
            </a:r>
            <a:endParaRPr lang="en-US" sz="66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6A51476-2B36-4F63-93E5-C28847B41FA5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62F6090-8C0A-4DE2-B61B-6248FD7761C3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67714">
            <a:off x="504277" y="2018007"/>
            <a:ext cx="2849278" cy="3305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5100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of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1E40596-5F7F-41C3-9807-7FA635B424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5951C9B-3DEE-4E28-8D4C-55505E0CB6AB}"/>
              </a:ext>
            </a:extLst>
          </p:cNvPr>
          <p:cNvSpPr/>
          <p:nvPr/>
        </p:nvSpPr>
        <p:spPr>
          <a:xfrm>
            <a:off x="-3175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9" name="Picture 8" descr="A drawing of a cartoon character&#10;&#10;Description generated with high confidence">
            <a:extLst>
              <a:ext uri="{FF2B5EF4-FFF2-40B4-BE49-F238E27FC236}">
                <a16:creationId xmlns:a16="http://schemas.microsoft.com/office/drawing/2014/main" id="{DC4365F6-D2C1-47B4-8477-38FD2C7711A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908309" y="1409637"/>
            <a:ext cx="3571232" cy="4385137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48CCE616-2FC8-4941-8612-3EC8CFD842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Table of Content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15" y="1371603"/>
            <a:ext cx="8180332" cy="4795935"/>
          </a:xfrm>
        </p:spPr>
        <p:txBody>
          <a:bodyPr/>
          <a:lstStyle>
            <a:lvl1pPr marL="514042" indent="-514042">
              <a:buFont typeface="+mj-lt"/>
              <a:buAutoNum type="arabicPeriod"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F7D6D63-C0D2-4213-B1FA-96890BDE6C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8283" y="232973"/>
            <a:ext cx="2125527" cy="530284"/>
          </a:xfrm>
          <a:prstGeom prst="rect">
            <a:avLst/>
          </a:prstGeom>
        </p:spPr>
      </p:pic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0AA6AF62-9F6D-4B1C-831C-72AACA29F78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8/29/2018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D92A8ED8-1E91-4F87-9AAB-0B939CA64F6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37E4C518-B0B3-4716-AB97-AC8ECA4F7C8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3054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55D431A-1BDA-40DB-B7D8-23653331B7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14949" y="4704825"/>
            <a:ext cx="10958928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Title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14949" y="5490437"/>
            <a:ext cx="10958928" cy="49981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998" b="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Subtitle</a:t>
            </a:r>
          </a:p>
        </p:txBody>
      </p:sp>
      <p:sp>
        <p:nvSpPr>
          <p:cNvPr id="4" name="Oval 3"/>
          <p:cNvSpPr>
            <a:spLocks noChangeAspect="1"/>
          </p:cNvSpPr>
          <p:nvPr/>
        </p:nvSpPr>
        <p:spPr>
          <a:xfrm>
            <a:off x="4318611" y="867750"/>
            <a:ext cx="3551604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9613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B0FF4B1E-24EA-407C-BFA6-24CCB6D440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-3471" y="0"/>
            <a:ext cx="11535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144" y="1792355"/>
            <a:ext cx="1829828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E:\002-KIMS BUSINESS\007-02-Fullslidesppt-Contents\20161228\02-edu\bulb-item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5144" y="1792355"/>
            <a:ext cx="914914" cy="4062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4972" y="1121144"/>
            <a:ext cx="9927138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4ED30444-7448-455E-ACFD-2D8F93C939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619" y="100750"/>
            <a:ext cx="8397308" cy="88265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0505D47-5EAF-4709-A366-B1437B044AC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3037" y="274595"/>
            <a:ext cx="2144287" cy="534964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F9A2DC4-5280-4E93-B6D2-9709FE6D062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8/29/2018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FA4C1EE0-8040-49CB-9319-CF991DE7B32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643825A-6B67-4224-B077-B526FC2A4C7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5392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3DA6B0AA-1988-451B-88D4-0F72629557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-3471" y="0"/>
            <a:ext cx="11535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891" y="3314703"/>
            <a:ext cx="1260337" cy="2797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1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619" y="100750"/>
            <a:ext cx="8397308" cy="88265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58563" y="1121144"/>
            <a:ext cx="10033549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F2A4EF-FDC7-4D65-91A0-D3473057251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8/29/2018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D0B15D-022F-4B93-A0E6-6FC062C18AF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845B5C-C9D2-4885-BBE1-AE0D4F570CB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1E6AED5-8603-4881-90EA-963A2A5A2C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3037" y="274595"/>
            <a:ext cx="2144287" cy="534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18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9AD94B5-9922-4E42-89CE-3C445EFB15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/>
        </p:nvSpPr>
        <p:spPr>
          <a:xfrm>
            <a:off x="-1" y="0"/>
            <a:ext cx="12188825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353" y="1196125"/>
            <a:ext cx="11815018" cy="520106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3E2769-FF5C-435B-BEDD-ABA3B8F1B97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8/29/2018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B6AD27-58D7-46FA-99F8-E5BB835ADA6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9DA7C9-2FCE-40EB-BF32-C6983222020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991B60F-461F-45D1-A35C-8AC3D83E7AD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8283" y="232973"/>
            <a:ext cx="2125527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185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24700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79D60504-DA9E-4357-9A0A-15E333FC27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7B03959-5ED4-4593-8CEF-2AE1A73775F5}"/>
              </a:ext>
            </a:extLst>
          </p:cNvPr>
          <p:cNvSpPr/>
          <p:nvPr/>
        </p:nvSpPr>
        <p:spPr>
          <a:xfrm>
            <a:off x="-3175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" y="6184672"/>
            <a:ext cx="12188825" cy="67333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4" name="Oval 3"/>
          <p:cNvSpPr/>
          <p:nvPr/>
        </p:nvSpPr>
        <p:spPr>
          <a:xfrm>
            <a:off x="5160306" y="4824664"/>
            <a:ext cx="1868214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8A09987-8827-47B7-85D3-6D69487FC7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028D2F0-1E67-414B-A93D-D3F8F131A1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5088" y="5206772"/>
            <a:ext cx="958650" cy="1184869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352" y="1195930"/>
            <a:ext cx="5424735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73738" y="1195930"/>
            <a:ext cx="5424734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58E34E-73A2-41B4-8C58-4DDB1D4D97D8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88767" y="6390559"/>
            <a:ext cx="808502" cy="308845"/>
          </a:xfrm>
        </p:spPr>
        <p:txBody>
          <a:bodyPr/>
          <a:lstStyle/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8/29/2018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7141AFF-42FF-4AAA-A3FA-149DDA66FCC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B2616D-7BC8-4F96-B3A7-B299A353B42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3AACB49-5E4F-4436-9D82-E83B52A7FCB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8283" y="232973"/>
            <a:ext cx="2125527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364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C19C6415-13AB-4677-935E-D11508C4AD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B4EBD86-A13A-41DF-A04E-EA4A858E8860}"/>
              </a:ext>
            </a:extLst>
          </p:cNvPr>
          <p:cNvSpPr/>
          <p:nvPr/>
        </p:nvSpPr>
        <p:spPr>
          <a:xfrm>
            <a:off x="-3175" y="-17929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04F318BE-2BAD-4677-871C-D78A4BF0CB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51" y="1196126"/>
            <a:ext cx="11808021" cy="518562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609219" indent="0">
              <a:buNone/>
              <a:defRPr/>
            </a:lvl2pPr>
          </a:lstStyle>
          <a:p>
            <a:pPr lvl="0"/>
            <a:r>
              <a:rPr lang="en-GB" dirty="0"/>
              <a:t>Sample source code: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278A82F-5546-4977-9F75-2A933B4159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5123" y="1830474"/>
            <a:ext cx="10958580" cy="1633497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398" b="1" noProof="1" smtClean="0">
                <a:solidFill>
                  <a:schemeClr val="tx1">
                    <a:lumMod val="75000"/>
                  </a:schemeClr>
                </a:solidFill>
                <a:effectLst/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BA3E62-7E9B-447C-9045-B989874D05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57BD22-7B02-4D39-928A-4BAD0D84EC13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8/29/2018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DED1B3-84A5-43D8-8770-B2C1E963B68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13FF9B-335F-4699-94F7-E43CA829037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EB003D1-D2F8-474E-9E8E-075BE60E927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8283" y="232973"/>
            <a:ext cx="2125527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355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0403F5F2-BA1B-4A39-A03D-AD9E046944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8767" y="6397195"/>
            <a:ext cx="808502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8/29/2018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32BCD1B1-3A00-45B1-B516-6B8E7FBC47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7269" y="6397195"/>
            <a:ext cx="10564533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902A4B2-CB08-42CE-A814-FBDF345C2F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3400" y="6397195"/>
            <a:ext cx="428710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355" y="100750"/>
            <a:ext cx="9503571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363" y="1138844"/>
            <a:ext cx="11801748" cy="524290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315515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1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6915" indent="-456915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989981" indent="-380762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048" indent="-304610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267" indent="-304610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741485" indent="-304610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2160" userDrawn="1">
          <p15:clr>
            <a:srgbClr val="F26B43"/>
          </p15:clr>
        </p15:guide>
        <p15:guide id="4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oftuni.b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hyperlink" Target="https://www.softaculous.com/" TargetMode="Externa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1.jpeg"/><Relationship Id="rId4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hyperlink" Target="https://athemes.com/theme/sydney/" TargetMode="Externa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lipsum.com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3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9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6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courses/programming-basics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13" Type="http://schemas.openxmlformats.org/officeDocument/2006/relationships/hyperlink" Target="http://www.indeavr.com/" TargetMode="External"/><Relationship Id="rId3" Type="http://schemas.openxmlformats.org/officeDocument/2006/relationships/hyperlink" Target="http://www.infragistics.com/" TargetMode="External"/><Relationship Id="rId7" Type="http://schemas.openxmlformats.org/officeDocument/2006/relationships/hyperlink" Target="https://www.superhosting.bg/" TargetMode="External"/><Relationship Id="rId12" Type="http://schemas.openxmlformats.org/officeDocument/2006/relationships/image" Target="../media/image1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8.png"/><Relationship Id="rId11" Type="http://schemas.openxmlformats.org/officeDocument/2006/relationships/hyperlink" Target="http://xs-software.com/" TargetMode="External"/><Relationship Id="rId5" Type="http://schemas.openxmlformats.org/officeDocument/2006/relationships/hyperlink" Target="http://www.softwaregroup-bg.com/" TargetMode="External"/><Relationship Id="rId10" Type="http://schemas.openxmlformats.org/officeDocument/2006/relationships/image" Target="../media/image130.png"/><Relationship Id="rId4" Type="http://schemas.openxmlformats.org/officeDocument/2006/relationships/image" Target="../media/image127.png"/><Relationship Id="rId9" Type="http://schemas.openxmlformats.org/officeDocument/2006/relationships/hyperlink" Target="https://netpeak.net/" TargetMode="External"/><Relationship Id="rId14" Type="http://schemas.openxmlformats.org/officeDocument/2006/relationships/image" Target="../media/image132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hyperlink" Target="http://www.telenor.bg/" TargetMode="External"/><Relationship Id="rId13" Type="http://schemas.openxmlformats.org/officeDocument/2006/relationships/image" Target="../media/image138.png"/><Relationship Id="rId3" Type="http://schemas.openxmlformats.org/officeDocument/2006/relationships/hyperlink" Target="https://aeternity.com/" TargetMode="External"/><Relationship Id="rId7" Type="http://schemas.openxmlformats.org/officeDocument/2006/relationships/image" Target="../media/image135.jpeg"/><Relationship Id="rId12" Type="http://schemas.openxmlformats.org/officeDocument/2006/relationships/hyperlink" Target="http://smartit.bg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www.liebherr.com/en/deu/start/start-page.html" TargetMode="External"/><Relationship Id="rId11" Type="http://schemas.openxmlformats.org/officeDocument/2006/relationships/image" Target="../media/image137.png"/><Relationship Id="rId5" Type="http://schemas.openxmlformats.org/officeDocument/2006/relationships/image" Target="../media/image134.png"/><Relationship Id="rId10" Type="http://schemas.openxmlformats.org/officeDocument/2006/relationships/hyperlink" Target="https://www.sbtech.com/" TargetMode="External"/><Relationship Id="rId4" Type="http://schemas.openxmlformats.org/officeDocument/2006/relationships/image" Target="../media/image133.png"/><Relationship Id="rId9" Type="http://schemas.openxmlformats.org/officeDocument/2006/relationships/image" Target="../media/image136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9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foundation/" TargetMode="External"/><Relationship Id="rId2" Type="http://schemas.openxmlformats.org/officeDocument/2006/relationships/hyperlink" Target="http://softuni.bg/" TargetMode="External"/><Relationship Id="rId1" Type="http://schemas.openxmlformats.org/officeDocument/2006/relationships/slideLayout" Target="../slideLayouts/slideLayout11.xml"/><Relationship Id="rId5" Type="http://schemas.openxmlformats.org/officeDocument/2006/relationships/hyperlink" Target="http://forum.softuni.bg/" TargetMode="External"/><Relationship Id="rId4" Type="http://schemas.openxmlformats.org/officeDocument/2006/relationships/hyperlink" Target="https://www.facebook.com/SoftwareUniversity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2630793" y="1193453"/>
            <a:ext cx="7034230" cy="1048285"/>
          </a:xfrm>
        </p:spPr>
        <p:txBody>
          <a:bodyPr>
            <a:normAutofit fontScale="92500" lnSpcReduction="10000"/>
          </a:bodyPr>
          <a:lstStyle/>
          <a:p>
            <a:r>
              <a:rPr lang="ru-RU" dirty="0"/>
              <a:t>Създайте напълно функционален WP бизнес уеб сайт от самото начало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 smtClean="0"/>
              <a:t>Изграждане на </a:t>
            </a:r>
            <a:r>
              <a:rPr lang="en-US" dirty="0" smtClean="0"/>
              <a:t>WordPress </a:t>
            </a:r>
            <a:r>
              <a:rPr lang="bg-BG" dirty="0" smtClean="0"/>
              <a:t>сайт от нулата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7"/>
          </p:nvPr>
        </p:nvSpPr>
        <p:spPr>
          <a:xfrm>
            <a:off x="8456611" y="5817971"/>
            <a:ext cx="2950749" cy="351754"/>
          </a:xfrm>
        </p:spPr>
        <p:txBody>
          <a:bodyPr/>
          <a:lstStyle/>
          <a:p>
            <a:r>
              <a:rPr lang="bg-BG" sz="1800" dirty="0" smtClean="0"/>
              <a:t>СофтУни</a:t>
            </a:r>
            <a:endParaRPr lang="en-US" sz="18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920CAD-4D33-470F-87FF-6E4C222A90D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456612" y="6169725"/>
            <a:ext cx="2950749" cy="351754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hlinkClick r:id="rId3"/>
              </a:rPr>
              <a:t>www.softuni.bg</a:t>
            </a:r>
            <a:endParaRPr lang="bg-BG" dirty="0">
              <a:solidFill>
                <a:schemeClr val="bg1"/>
              </a:solidFill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EA8F4FB-BB44-48ED-8C9C-7C2A71BFFF5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bg-BG" dirty="0" smtClean="0"/>
              <a:t>СофтУни</a:t>
            </a:r>
            <a:endParaRPr lang="bg-BG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0B4D3B5-E13C-4408-A045-3127D44360D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70972" y="5344999"/>
            <a:ext cx="2950749" cy="468534"/>
          </a:xfrm>
        </p:spPr>
        <p:txBody>
          <a:bodyPr/>
          <a:lstStyle/>
          <a:p>
            <a:r>
              <a:rPr lang="bg-BG" smtClean="0"/>
              <a:t>Трейнърски екип</a:t>
            </a:r>
            <a:endParaRPr lang="bg-BG" dirty="0"/>
          </a:p>
        </p:txBody>
      </p:sp>
      <p:pic>
        <p:nvPicPr>
          <p:cNvPr id="1026" name="Picture 2" descr="Related ima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85" y="2360181"/>
            <a:ext cx="3609975" cy="2342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838"/>
    </mc:Choice>
    <mc:Fallback xmlns="">
      <p:transition spd="slow" advClick="0" advTm="1838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Прототип на сайта </a:t>
            </a:r>
            <a:r>
              <a:rPr lang="en-US" dirty="0"/>
              <a:t>– </a:t>
            </a:r>
            <a:r>
              <a:rPr lang="bg-BG" dirty="0"/>
              <a:t>Страница </a:t>
            </a:r>
            <a:r>
              <a:rPr lang="bg-BG" dirty="0" smtClean="0"/>
              <a:t>„Контакти“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760412" y="1219199"/>
            <a:ext cx="10591800" cy="457201"/>
          </a:xfrm>
          <a:prstGeom prst="rect">
            <a:avLst/>
          </a:prstGeom>
          <a:solidFill>
            <a:schemeClr val="accent6"/>
          </a:solidFill>
          <a:ln w="381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bg-BG" sz="2400" b="1" dirty="0">
                <a:solidFill>
                  <a:schemeClr val="accent6">
                    <a:lumMod val="25000"/>
                  </a:schemeClr>
                </a:solidFill>
              </a:rPr>
              <a:t>Контакти</a:t>
            </a:r>
            <a:endParaRPr lang="en-US" sz="2400" b="1" dirty="0">
              <a:solidFill>
                <a:schemeClr val="accent6">
                  <a:lumMod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60412" y="1676401"/>
            <a:ext cx="10591800" cy="4848601"/>
          </a:xfrm>
          <a:prstGeom prst="rect">
            <a:avLst/>
          </a:prstGeom>
          <a:solidFill>
            <a:schemeClr val="accent6"/>
          </a:solidFill>
          <a:ln w="381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065213" y="1828800"/>
            <a:ext cx="2971799" cy="1905000"/>
          </a:xfrm>
          <a:prstGeom prst="rect">
            <a:avLst/>
          </a:prstGeom>
          <a:solidFill>
            <a:schemeClr val="accent6"/>
          </a:solidFill>
          <a:ln w="381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200" b="1" dirty="0" smtClean="0">
                <a:solidFill>
                  <a:schemeClr val="accent6">
                    <a:lumMod val="25000"/>
                  </a:schemeClr>
                </a:solidFill>
              </a:rPr>
              <a:t>Свържете се с нас</a:t>
            </a:r>
            <a:endParaRPr lang="en-US" sz="2200" b="1" dirty="0">
              <a:solidFill>
                <a:schemeClr val="accent6">
                  <a:lumMod val="25000"/>
                </a:schemeClr>
              </a:solidFill>
            </a:endParaRPr>
          </a:p>
        </p:txBody>
      </p:sp>
      <p:sp>
        <p:nvSpPr>
          <p:cNvPr id="15" name="Rectangle: Rounded Corners 14"/>
          <p:cNvSpPr/>
          <p:nvPr/>
        </p:nvSpPr>
        <p:spPr>
          <a:xfrm>
            <a:off x="1293812" y="2438400"/>
            <a:ext cx="2514600" cy="1066799"/>
          </a:xfrm>
          <a:prstGeom prst="roundRect">
            <a:avLst>
              <a:gd name="adj" fmla="val 454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1800" b="1" dirty="0" smtClean="0">
                <a:solidFill>
                  <a:schemeClr val="accent6">
                    <a:lumMod val="25000"/>
                  </a:schemeClr>
                </a:solidFill>
              </a:rPr>
              <a:t>Адрес</a:t>
            </a:r>
            <a:r>
              <a:rPr lang="en-US" sz="1800" b="1" dirty="0" smtClean="0">
                <a:solidFill>
                  <a:schemeClr val="accent6">
                    <a:lumMod val="25000"/>
                  </a:schemeClr>
                </a:solidFill>
              </a:rPr>
              <a:t>,</a:t>
            </a:r>
            <a:endParaRPr lang="en-US" sz="1800" b="1" dirty="0">
              <a:solidFill>
                <a:schemeClr val="accent6">
                  <a:lumMod val="25000"/>
                </a:schemeClr>
              </a:solidFill>
            </a:endParaRPr>
          </a:p>
          <a:p>
            <a:pPr algn="ctr"/>
            <a:r>
              <a:rPr lang="bg-BG" sz="1800" b="1" dirty="0" smtClean="0">
                <a:solidFill>
                  <a:schemeClr val="accent6">
                    <a:lumMod val="25000"/>
                  </a:schemeClr>
                </a:solidFill>
              </a:rPr>
              <a:t>Телефонен номер</a:t>
            </a:r>
            <a:r>
              <a:rPr lang="en-US" sz="1800" b="1" dirty="0" smtClean="0">
                <a:solidFill>
                  <a:schemeClr val="accent6">
                    <a:lumMod val="25000"/>
                  </a:schemeClr>
                </a:solidFill>
              </a:rPr>
              <a:t>,</a:t>
            </a:r>
            <a:endParaRPr lang="en-US" sz="1800" b="1" dirty="0">
              <a:solidFill>
                <a:schemeClr val="accent6">
                  <a:lumMod val="25000"/>
                </a:schemeClr>
              </a:solidFill>
            </a:endParaRPr>
          </a:p>
          <a:p>
            <a:pPr algn="ctr"/>
            <a:r>
              <a:rPr lang="bg-BG" sz="1800" b="1" dirty="0" smtClean="0">
                <a:solidFill>
                  <a:schemeClr val="accent6">
                    <a:lumMod val="25000"/>
                  </a:schemeClr>
                </a:solidFill>
              </a:rPr>
              <a:t>Работно време ...</a:t>
            </a:r>
            <a:endParaRPr lang="en-US" sz="1800" b="1" dirty="0">
              <a:solidFill>
                <a:schemeClr val="accent6">
                  <a:lumMod val="2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065213" y="3886199"/>
            <a:ext cx="2971799" cy="1981202"/>
          </a:xfrm>
          <a:prstGeom prst="rect">
            <a:avLst/>
          </a:prstGeom>
          <a:solidFill>
            <a:schemeClr val="accent6"/>
          </a:solidFill>
          <a:ln w="381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200" b="1" dirty="0" smtClean="0">
                <a:solidFill>
                  <a:schemeClr val="accent6">
                    <a:lumMod val="25000"/>
                  </a:schemeClr>
                </a:solidFill>
              </a:rPr>
              <a:t>Оставете съобщение</a:t>
            </a:r>
            <a:endParaRPr lang="en-US" sz="2200" b="1" dirty="0">
              <a:solidFill>
                <a:schemeClr val="accent6">
                  <a:lumMod val="25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8211" y="4465780"/>
            <a:ext cx="1132001" cy="1263108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4265611" y="1828799"/>
            <a:ext cx="6858001" cy="4038601"/>
          </a:xfrm>
          <a:prstGeom prst="rect">
            <a:avLst/>
          </a:prstGeom>
          <a:solidFill>
            <a:schemeClr val="accent6"/>
          </a:solidFill>
          <a:ln w="381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200" b="1" dirty="0" smtClean="0">
                <a:solidFill>
                  <a:schemeClr val="accent6">
                    <a:lumMod val="25000"/>
                  </a:schemeClr>
                </a:solidFill>
              </a:rPr>
              <a:t>Адрес</a:t>
            </a:r>
            <a:endParaRPr lang="en-US" sz="2200" b="1" dirty="0">
              <a:solidFill>
                <a:schemeClr val="accent6">
                  <a:lumMod val="25000"/>
                </a:schemeClr>
              </a:solidFill>
            </a:endParaRPr>
          </a:p>
        </p:txBody>
      </p:sp>
      <p:pic>
        <p:nvPicPr>
          <p:cNvPr id="2050" name="Picture 2" descr="Резултат с изображение за contact us ma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6565" y="2286000"/>
            <a:ext cx="5399202" cy="3276600"/>
          </a:xfrm>
          <a:prstGeom prst="roundRect">
            <a:avLst>
              <a:gd name="adj" fmla="val 6190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1065212" y="5970114"/>
            <a:ext cx="10058400" cy="404171"/>
          </a:xfrm>
          <a:prstGeom prst="rect">
            <a:avLst/>
          </a:prstGeom>
          <a:solidFill>
            <a:schemeClr val="accent6"/>
          </a:solidFill>
          <a:ln w="381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b="1" dirty="0">
                <a:solidFill>
                  <a:schemeClr val="accent6">
                    <a:lumMod val="25000"/>
                  </a:schemeClr>
                </a:solidFill>
              </a:rPr>
              <a:t>Footer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55642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5" grpId="0" animBg="1"/>
      <p:bldP spid="19" grpId="0" animBg="1"/>
      <p:bldP spid="23" grpId="0" animBg="1"/>
      <p:bldP spid="1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Прототип на сайта </a:t>
            </a:r>
            <a:r>
              <a:rPr lang="en-US" dirty="0"/>
              <a:t>– </a:t>
            </a:r>
            <a:r>
              <a:rPr lang="bg-BG" dirty="0" smtClean="0"/>
              <a:t>Проект </a:t>
            </a:r>
            <a:r>
              <a:rPr lang="en-US" dirty="0" smtClean="0"/>
              <a:t>#</a:t>
            </a:r>
            <a:r>
              <a:rPr lang="bg-BG" dirty="0" smtClean="0"/>
              <a:t>1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760412" y="1189047"/>
            <a:ext cx="10591800" cy="487353"/>
          </a:xfrm>
          <a:prstGeom prst="rect">
            <a:avLst/>
          </a:prstGeom>
          <a:solidFill>
            <a:schemeClr val="accent6"/>
          </a:solidFill>
          <a:ln w="381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bg-BG" sz="2800" b="1" dirty="0">
                <a:solidFill>
                  <a:schemeClr val="accent6">
                    <a:lumMod val="25000"/>
                  </a:schemeClr>
                </a:solidFill>
              </a:rPr>
              <a:t>Проект </a:t>
            </a:r>
            <a:r>
              <a:rPr lang="en-US" sz="2800" b="1" dirty="0">
                <a:solidFill>
                  <a:schemeClr val="accent6">
                    <a:lumMod val="25000"/>
                  </a:schemeClr>
                </a:solidFill>
              </a:rPr>
              <a:t>#</a:t>
            </a:r>
            <a:r>
              <a:rPr lang="bg-BG" sz="2800" b="1" dirty="0">
                <a:solidFill>
                  <a:schemeClr val="accent6">
                    <a:lumMod val="25000"/>
                  </a:schemeClr>
                </a:solidFill>
              </a:rPr>
              <a:t>1</a:t>
            </a:r>
            <a:endParaRPr lang="en-US" sz="2800" b="1" dirty="0">
              <a:solidFill>
                <a:schemeClr val="accent6">
                  <a:lumMod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60412" y="1676401"/>
            <a:ext cx="10591800" cy="4800599"/>
          </a:xfrm>
          <a:prstGeom prst="rect">
            <a:avLst/>
          </a:prstGeom>
          <a:solidFill>
            <a:schemeClr val="accent6"/>
          </a:solidFill>
          <a:ln w="381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065212" y="1882045"/>
            <a:ext cx="9982200" cy="556571"/>
          </a:xfrm>
          <a:prstGeom prst="rect">
            <a:avLst/>
          </a:prstGeom>
          <a:solidFill>
            <a:schemeClr val="accent6"/>
          </a:solidFill>
          <a:ln w="381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800" b="1" dirty="0">
                <a:solidFill>
                  <a:schemeClr val="accent6">
                    <a:lumMod val="25000"/>
                  </a:schemeClr>
                </a:solidFill>
              </a:rPr>
              <a:t>Top Menu: [</a:t>
            </a:r>
            <a:r>
              <a:rPr lang="bg-BG" sz="2800" b="1" dirty="0">
                <a:solidFill>
                  <a:schemeClr val="accent6">
                    <a:lumMod val="25000"/>
                  </a:schemeClr>
                </a:solidFill>
              </a:rPr>
              <a:t>Начало</a:t>
            </a:r>
            <a:r>
              <a:rPr lang="en-US" sz="2800" b="1" dirty="0">
                <a:solidFill>
                  <a:schemeClr val="accent6">
                    <a:lumMod val="25000"/>
                  </a:schemeClr>
                </a:solidFill>
              </a:rPr>
              <a:t>] [</a:t>
            </a:r>
            <a:r>
              <a:rPr lang="bg-BG" sz="2800" b="1" dirty="0">
                <a:solidFill>
                  <a:schemeClr val="accent6">
                    <a:lumMod val="25000"/>
                  </a:schemeClr>
                </a:solidFill>
              </a:rPr>
              <a:t>Новини</a:t>
            </a:r>
            <a:r>
              <a:rPr lang="en-US" sz="2800" b="1" dirty="0">
                <a:solidFill>
                  <a:schemeClr val="accent6">
                    <a:lumMod val="25000"/>
                  </a:schemeClr>
                </a:solidFill>
              </a:rPr>
              <a:t>] [</a:t>
            </a:r>
            <a:r>
              <a:rPr lang="bg-BG" sz="2800" b="1" dirty="0">
                <a:solidFill>
                  <a:schemeClr val="accent6">
                    <a:lumMod val="25000"/>
                  </a:schemeClr>
                </a:solidFill>
              </a:rPr>
              <a:t>Проекти</a:t>
            </a:r>
            <a:r>
              <a:rPr lang="en-US" sz="2800" b="1" dirty="0">
                <a:solidFill>
                  <a:schemeClr val="accent6">
                    <a:lumMod val="25000"/>
                  </a:schemeClr>
                </a:solidFill>
              </a:rPr>
              <a:t>] [</a:t>
            </a:r>
            <a:r>
              <a:rPr lang="bg-BG" sz="2800" b="1" dirty="0">
                <a:solidFill>
                  <a:schemeClr val="accent6">
                    <a:lumMod val="25000"/>
                  </a:schemeClr>
                </a:solidFill>
              </a:rPr>
              <a:t>За нас</a:t>
            </a:r>
            <a:r>
              <a:rPr lang="en-US" sz="2800" b="1" dirty="0">
                <a:solidFill>
                  <a:schemeClr val="accent6">
                    <a:lumMod val="25000"/>
                  </a:schemeClr>
                </a:solidFill>
              </a:rPr>
              <a:t>] [</a:t>
            </a:r>
            <a:r>
              <a:rPr lang="bg-BG" sz="2800" b="1" dirty="0">
                <a:solidFill>
                  <a:schemeClr val="accent6">
                    <a:lumMod val="25000"/>
                  </a:schemeClr>
                </a:solidFill>
              </a:rPr>
              <a:t>Контакти</a:t>
            </a:r>
            <a:r>
              <a:rPr lang="en-US" sz="2800" b="1" dirty="0">
                <a:solidFill>
                  <a:schemeClr val="accent6">
                    <a:lumMod val="25000"/>
                  </a:schemeClr>
                </a:solidFill>
              </a:rPr>
              <a:t>]</a:t>
            </a:r>
          </a:p>
        </p:txBody>
      </p:sp>
      <p:sp>
        <p:nvSpPr>
          <p:cNvPr id="10" name="Rectangle 9"/>
          <p:cNvSpPr/>
          <p:nvPr/>
        </p:nvSpPr>
        <p:spPr>
          <a:xfrm>
            <a:off x="1065212" y="5859280"/>
            <a:ext cx="9982200" cy="404171"/>
          </a:xfrm>
          <a:prstGeom prst="rect">
            <a:avLst/>
          </a:prstGeom>
          <a:solidFill>
            <a:schemeClr val="accent6"/>
          </a:solidFill>
          <a:ln w="381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b="1" dirty="0">
                <a:solidFill>
                  <a:schemeClr val="accent6">
                    <a:lumMod val="25000"/>
                  </a:schemeClr>
                </a:solidFill>
              </a:rPr>
              <a:t>Footer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065212" y="2702861"/>
            <a:ext cx="9982199" cy="2942870"/>
          </a:xfrm>
          <a:prstGeom prst="rect">
            <a:avLst/>
          </a:prstGeom>
          <a:solidFill>
            <a:schemeClr val="accent6"/>
          </a:solidFill>
          <a:ln w="381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chemeClr val="accent6">
                    <a:lumMod val="25000"/>
                  </a:schemeClr>
                </a:solidFill>
              </a:rPr>
              <a:t>Проект </a:t>
            </a:r>
            <a:r>
              <a:rPr lang="en-US" sz="2800" b="1" dirty="0">
                <a:solidFill>
                  <a:schemeClr val="accent6">
                    <a:lumMod val="25000"/>
                  </a:schemeClr>
                </a:solidFill>
              </a:rPr>
              <a:t>#</a:t>
            </a:r>
            <a:r>
              <a:rPr lang="bg-BG" sz="2800" b="1" dirty="0" smtClean="0">
                <a:solidFill>
                  <a:schemeClr val="accent6">
                    <a:lumMod val="25000"/>
                  </a:schemeClr>
                </a:solidFill>
              </a:rPr>
              <a:t>1 – Безплатни курсове по програмиране</a:t>
            </a:r>
            <a:endParaRPr lang="en-US" sz="2800" b="1" dirty="0">
              <a:solidFill>
                <a:schemeClr val="accent6">
                  <a:lumMod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Rectangle: Rounded Corners 14"/>
          <p:cNvSpPr/>
          <p:nvPr/>
        </p:nvSpPr>
        <p:spPr>
          <a:xfrm>
            <a:off x="1366920" y="3314753"/>
            <a:ext cx="9375692" cy="2137012"/>
          </a:xfrm>
          <a:prstGeom prst="roundRect">
            <a:avLst>
              <a:gd name="adj" fmla="val 4540"/>
            </a:avLst>
          </a:prstGeom>
          <a:solidFill>
            <a:schemeClr val="accent6"/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200" b="1" dirty="0">
                <a:solidFill>
                  <a:schemeClr val="accent6">
                    <a:lumMod val="25000"/>
                  </a:schemeClr>
                </a:solidFill>
              </a:rPr>
              <a:t>Описание на проекта...</a:t>
            </a:r>
            <a:endParaRPr lang="en-US" sz="2200" b="1" dirty="0">
              <a:solidFill>
                <a:schemeClr val="accent6">
                  <a:lumMod val="25000"/>
                </a:schemeClr>
              </a:solidFill>
            </a:endParaRPr>
          </a:p>
          <a:p>
            <a:pPr algn="ctr"/>
            <a:r>
              <a:rPr lang="bg-BG" sz="2200" b="1" dirty="0" smtClean="0">
                <a:solidFill>
                  <a:schemeClr val="accent6">
                    <a:lumMod val="25000"/>
                  </a:schemeClr>
                </a:solidFill>
              </a:rPr>
              <a:t>Описание на проекта...</a:t>
            </a:r>
            <a:endParaRPr lang="en-US" sz="2200" b="1" dirty="0">
              <a:solidFill>
                <a:schemeClr val="accent6">
                  <a:lumMod val="25000"/>
                </a:schemeClr>
              </a:solidFill>
            </a:endParaRPr>
          </a:p>
          <a:p>
            <a:pPr algn="ctr"/>
            <a:r>
              <a:rPr lang="bg-BG" sz="2200" b="1" dirty="0">
                <a:solidFill>
                  <a:schemeClr val="accent6">
                    <a:lumMod val="25000"/>
                  </a:schemeClr>
                </a:solidFill>
              </a:rPr>
              <a:t>Описание на проекта...</a:t>
            </a:r>
            <a:endParaRPr lang="en-US" sz="2200" b="1" dirty="0">
              <a:solidFill>
                <a:schemeClr val="accent6">
                  <a:lumMod val="25000"/>
                </a:schemeClr>
              </a:solidFill>
            </a:endParaRPr>
          </a:p>
          <a:p>
            <a:pPr algn="ctr"/>
            <a:r>
              <a:rPr lang="bg-BG" sz="2200" b="1" dirty="0">
                <a:solidFill>
                  <a:schemeClr val="accent6">
                    <a:lumMod val="25000"/>
                  </a:schemeClr>
                </a:solidFill>
              </a:rPr>
              <a:t>Описание на проекта...</a:t>
            </a:r>
            <a:endParaRPr lang="en-US" sz="2200" b="1" dirty="0">
              <a:solidFill>
                <a:schemeClr val="accent6">
                  <a:lumMod val="25000"/>
                </a:schemeClr>
              </a:solidFill>
            </a:endParaRPr>
          </a:p>
          <a:p>
            <a:pPr algn="ctr"/>
            <a:r>
              <a:rPr lang="bg-BG" sz="2200" b="1" dirty="0">
                <a:solidFill>
                  <a:schemeClr val="accent6">
                    <a:lumMod val="25000"/>
                  </a:schemeClr>
                </a:solidFill>
              </a:rPr>
              <a:t>Описание на проекта...</a:t>
            </a:r>
            <a:endParaRPr lang="en-US" sz="2200" b="1" dirty="0">
              <a:solidFill>
                <a:schemeClr val="accent6">
                  <a:lumMod val="25000"/>
                </a:schemeClr>
              </a:solidFill>
            </a:endParaRPr>
          </a:p>
        </p:txBody>
      </p:sp>
      <p:sp>
        <p:nvSpPr>
          <p:cNvPr id="11" name="Rectangle: Rounded Corners 10"/>
          <p:cNvSpPr/>
          <p:nvPr/>
        </p:nvSpPr>
        <p:spPr>
          <a:xfrm>
            <a:off x="2208212" y="3754742"/>
            <a:ext cx="1321325" cy="1257033"/>
          </a:xfrm>
          <a:prstGeom prst="roundRect">
            <a:avLst>
              <a:gd name="adj" fmla="val 50000"/>
            </a:avLst>
          </a:prstGeom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1800" b="1" dirty="0" smtClean="0">
                <a:solidFill>
                  <a:schemeClr val="accent6">
                    <a:lumMod val="25000"/>
                  </a:schemeClr>
                </a:solidFill>
              </a:rPr>
              <a:t>Снимка</a:t>
            </a:r>
            <a:endParaRPr lang="en-US" sz="1800" b="1" dirty="0">
              <a:solidFill>
                <a:schemeClr val="accent6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3375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9" grpId="0" animBg="1"/>
      <p:bldP spid="15" grpId="0" animBg="1"/>
      <p:bldP spid="1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Прототип на сайта </a:t>
            </a:r>
            <a:r>
              <a:rPr lang="en-US" dirty="0"/>
              <a:t>– </a:t>
            </a:r>
            <a:r>
              <a:rPr lang="bg-BG" dirty="0" smtClean="0"/>
              <a:t>Проект </a:t>
            </a:r>
            <a:r>
              <a:rPr lang="en-US" dirty="0" smtClean="0"/>
              <a:t>#</a:t>
            </a:r>
            <a:r>
              <a:rPr lang="bg-BG" dirty="0"/>
              <a:t>2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760412" y="1189047"/>
            <a:ext cx="10591800" cy="487353"/>
          </a:xfrm>
          <a:prstGeom prst="rect">
            <a:avLst/>
          </a:prstGeom>
          <a:solidFill>
            <a:schemeClr val="accent6"/>
          </a:solidFill>
          <a:ln w="381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bg-BG" sz="2800" b="1" dirty="0">
                <a:solidFill>
                  <a:schemeClr val="accent6">
                    <a:lumMod val="25000"/>
                  </a:schemeClr>
                </a:solidFill>
              </a:rPr>
              <a:t>Проект </a:t>
            </a:r>
            <a:r>
              <a:rPr lang="en-US" sz="2800" b="1" dirty="0" smtClean="0">
                <a:solidFill>
                  <a:schemeClr val="accent6">
                    <a:lumMod val="25000"/>
                  </a:schemeClr>
                </a:solidFill>
              </a:rPr>
              <a:t>#</a:t>
            </a:r>
            <a:r>
              <a:rPr lang="bg-BG" sz="2800" b="1" dirty="0">
                <a:solidFill>
                  <a:schemeClr val="accent6">
                    <a:lumMod val="25000"/>
                  </a:schemeClr>
                </a:solidFill>
              </a:rPr>
              <a:t>2</a:t>
            </a:r>
            <a:endParaRPr lang="en-US" sz="2800" b="1" dirty="0">
              <a:solidFill>
                <a:schemeClr val="accent6">
                  <a:lumMod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60412" y="1882043"/>
            <a:ext cx="10591800" cy="4800599"/>
          </a:xfrm>
          <a:prstGeom prst="rect">
            <a:avLst/>
          </a:prstGeom>
          <a:solidFill>
            <a:schemeClr val="accent6"/>
          </a:solidFill>
          <a:ln w="381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044769" y="2103035"/>
            <a:ext cx="9982200" cy="556571"/>
          </a:xfrm>
          <a:prstGeom prst="rect">
            <a:avLst/>
          </a:prstGeom>
          <a:solidFill>
            <a:schemeClr val="accent6"/>
          </a:solidFill>
          <a:ln w="381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800" b="1" dirty="0">
                <a:solidFill>
                  <a:schemeClr val="accent6">
                    <a:lumMod val="25000"/>
                  </a:schemeClr>
                </a:solidFill>
              </a:rPr>
              <a:t>Top Menu: [</a:t>
            </a:r>
            <a:r>
              <a:rPr lang="bg-BG" sz="2800" b="1" dirty="0">
                <a:solidFill>
                  <a:schemeClr val="accent6">
                    <a:lumMod val="25000"/>
                  </a:schemeClr>
                </a:solidFill>
              </a:rPr>
              <a:t>Начало</a:t>
            </a:r>
            <a:r>
              <a:rPr lang="en-US" sz="2800" b="1" dirty="0">
                <a:solidFill>
                  <a:schemeClr val="accent6">
                    <a:lumMod val="25000"/>
                  </a:schemeClr>
                </a:solidFill>
              </a:rPr>
              <a:t>] [</a:t>
            </a:r>
            <a:r>
              <a:rPr lang="bg-BG" sz="2800" b="1" dirty="0">
                <a:solidFill>
                  <a:schemeClr val="accent6">
                    <a:lumMod val="25000"/>
                  </a:schemeClr>
                </a:solidFill>
              </a:rPr>
              <a:t>Новини</a:t>
            </a:r>
            <a:r>
              <a:rPr lang="en-US" sz="2800" b="1" dirty="0">
                <a:solidFill>
                  <a:schemeClr val="accent6">
                    <a:lumMod val="25000"/>
                  </a:schemeClr>
                </a:solidFill>
              </a:rPr>
              <a:t>] [</a:t>
            </a:r>
            <a:r>
              <a:rPr lang="bg-BG" sz="2800" b="1" dirty="0">
                <a:solidFill>
                  <a:schemeClr val="accent6">
                    <a:lumMod val="25000"/>
                  </a:schemeClr>
                </a:solidFill>
              </a:rPr>
              <a:t>Проекти</a:t>
            </a:r>
            <a:r>
              <a:rPr lang="en-US" sz="2800" b="1" dirty="0">
                <a:solidFill>
                  <a:schemeClr val="accent6">
                    <a:lumMod val="25000"/>
                  </a:schemeClr>
                </a:solidFill>
              </a:rPr>
              <a:t>] [</a:t>
            </a:r>
            <a:r>
              <a:rPr lang="bg-BG" sz="2800" b="1" dirty="0">
                <a:solidFill>
                  <a:schemeClr val="accent6">
                    <a:lumMod val="25000"/>
                  </a:schemeClr>
                </a:solidFill>
              </a:rPr>
              <a:t>За нас</a:t>
            </a:r>
            <a:r>
              <a:rPr lang="en-US" sz="2800" b="1" dirty="0">
                <a:solidFill>
                  <a:schemeClr val="accent6">
                    <a:lumMod val="25000"/>
                  </a:schemeClr>
                </a:solidFill>
              </a:rPr>
              <a:t>] [</a:t>
            </a:r>
            <a:r>
              <a:rPr lang="bg-BG" sz="2800" b="1" dirty="0">
                <a:solidFill>
                  <a:schemeClr val="accent6">
                    <a:lumMod val="25000"/>
                  </a:schemeClr>
                </a:solidFill>
              </a:rPr>
              <a:t>Контакти</a:t>
            </a:r>
            <a:r>
              <a:rPr lang="en-US" sz="2800" b="1" dirty="0">
                <a:solidFill>
                  <a:schemeClr val="accent6">
                    <a:lumMod val="25000"/>
                  </a:schemeClr>
                </a:solidFill>
              </a:rPr>
              <a:t>]</a:t>
            </a:r>
          </a:p>
        </p:txBody>
      </p:sp>
      <p:sp>
        <p:nvSpPr>
          <p:cNvPr id="10" name="Rectangle 9"/>
          <p:cNvSpPr/>
          <p:nvPr/>
        </p:nvSpPr>
        <p:spPr>
          <a:xfrm>
            <a:off x="1065212" y="5859280"/>
            <a:ext cx="9982200" cy="404171"/>
          </a:xfrm>
          <a:prstGeom prst="rect">
            <a:avLst/>
          </a:prstGeom>
          <a:solidFill>
            <a:schemeClr val="accent6"/>
          </a:solidFill>
          <a:ln w="381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b="1" dirty="0">
                <a:solidFill>
                  <a:schemeClr val="accent6">
                    <a:lumMod val="25000"/>
                  </a:schemeClr>
                </a:solidFill>
              </a:rPr>
              <a:t>Footer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065212" y="2908503"/>
            <a:ext cx="9982199" cy="2942870"/>
          </a:xfrm>
          <a:prstGeom prst="rect">
            <a:avLst/>
          </a:prstGeom>
          <a:solidFill>
            <a:schemeClr val="accent6"/>
          </a:solidFill>
          <a:ln w="381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chemeClr val="accent6">
                    <a:lumMod val="25000"/>
                  </a:schemeClr>
                </a:solidFill>
              </a:rPr>
              <a:t>Проект </a:t>
            </a:r>
            <a:r>
              <a:rPr lang="en-US" sz="2800" b="1" dirty="0" smtClean="0">
                <a:solidFill>
                  <a:schemeClr val="accent6">
                    <a:lumMod val="25000"/>
                  </a:schemeClr>
                </a:solidFill>
              </a:rPr>
              <a:t>#</a:t>
            </a:r>
            <a:r>
              <a:rPr lang="bg-BG" sz="2800" b="1" dirty="0" smtClean="0">
                <a:solidFill>
                  <a:schemeClr val="accent6">
                    <a:lumMod val="25000"/>
                  </a:schemeClr>
                </a:solidFill>
              </a:rPr>
              <a:t>2 – </a:t>
            </a:r>
            <a:r>
              <a:rPr lang="bg-BG" sz="2800" b="1" dirty="0">
                <a:solidFill>
                  <a:schemeClr val="accent6">
                    <a:lumMod val="25000"/>
                  </a:schemeClr>
                </a:solidFill>
              </a:rPr>
              <a:t>Професия „Приложен програмист“</a:t>
            </a:r>
            <a:endParaRPr lang="en-US" sz="2800" b="1" dirty="0">
              <a:solidFill>
                <a:schemeClr val="accent6">
                  <a:lumMod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Rectangle: Rounded Corners 14"/>
          <p:cNvSpPr/>
          <p:nvPr/>
        </p:nvSpPr>
        <p:spPr>
          <a:xfrm>
            <a:off x="1348023" y="3481078"/>
            <a:ext cx="9375692" cy="2137012"/>
          </a:xfrm>
          <a:prstGeom prst="roundRect">
            <a:avLst>
              <a:gd name="adj" fmla="val 4540"/>
            </a:avLst>
          </a:prstGeom>
          <a:solidFill>
            <a:schemeClr val="accent6"/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200" b="1" dirty="0">
                <a:solidFill>
                  <a:schemeClr val="accent6">
                    <a:lumMod val="25000"/>
                  </a:schemeClr>
                </a:solidFill>
              </a:rPr>
              <a:t>Описание на проекта...</a:t>
            </a:r>
            <a:endParaRPr lang="en-US" sz="2200" b="1" dirty="0">
              <a:solidFill>
                <a:schemeClr val="accent6">
                  <a:lumMod val="25000"/>
                </a:schemeClr>
              </a:solidFill>
            </a:endParaRPr>
          </a:p>
          <a:p>
            <a:pPr algn="ctr"/>
            <a:r>
              <a:rPr lang="bg-BG" sz="2200" b="1" dirty="0" smtClean="0">
                <a:solidFill>
                  <a:schemeClr val="accent6">
                    <a:lumMod val="25000"/>
                  </a:schemeClr>
                </a:solidFill>
              </a:rPr>
              <a:t>Описание на проекта...</a:t>
            </a:r>
            <a:endParaRPr lang="en-US" sz="2200" b="1" dirty="0">
              <a:solidFill>
                <a:schemeClr val="accent6">
                  <a:lumMod val="25000"/>
                </a:schemeClr>
              </a:solidFill>
            </a:endParaRPr>
          </a:p>
          <a:p>
            <a:pPr algn="ctr"/>
            <a:r>
              <a:rPr lang="bg-BG" sz="2200" b="1" dirty="0">
                <a:solidFill>
                  <a:schemeClr val="accent6">
                    <a:lumMod val="25000"/>
                  </a:schemeClr>
                </a:solidFill>
              </a:rPr>
              <a:t>Описание на проекта...</a:t>
            </a:r>
            <a:endParaRPr lang="en-US" sz="2200" b="1" dirty="0">
              <a:solidFill>
                <a:schemeClr val="accent6">
                  <a:lumMod val="25000"/>
                </a:schemeClr>
              </a:solidFill>
            </a:endParaRPr>
          </a:p>
          <a:p>
            <a:pPr algn="ctr"/>
            <a:r>
              <a:rPr lang="bg-BG" sz="2200" b="1" dirty="0">
                <a:solidFill>
                  <a:schemeClr val="accent6">
                    <a:lumMod val="25000"/>
                  </a:schemeClr>
                </a:solidFill>
              </a:rPr>
              <a:t>Описание на проекта...</a:t>
            </a:r>
            <a:endParaRPr lang="en-US" sz="2200" b="1" dirty="0">
              <a:solidFill>
                <a:schemeClr val="accent6">
                  <a:lumMod val="25000"/>
                </a:schemeClr>
              </a:solidFill>
            </a:endParaRPr>
          </a:p>
          <a:p>
            <a:pPr algn="ctr"/>
            <a:r>
              <a:rPr lang="bg-BG" sz="2200" b="1" dirty="0">
                <a:solidFill>
                  <a:schemeClr val="accent6">
                    <a:lumMod val="25000"/>
                  </a:schemeClr>
                </a:solidFill>
              </a:rPr>
              <a:t>Описание на проекта...</a:t>
            </a:r>
            <a:endParaRPr lang="en-US" sz="2200" b="1" dirty="0">
              <a:solidFill>
                <a:schemeClr val="accent6">
                  <a:lumMod val="25000"/>
                </a:schemeClr>
              </a:solidFill>
            </a:endParaRPr>
          </a:p>
        </p:txBody>
      </p:sp>
      <p:sp>
        <p:nvSpPr>
          <p:cNvPr id="11" name="Rectangle: Rounded Corners 10"/>
          <p:cNvSpPr/>
          <p:nvPr/>
        </p:nvSpPr>
        <p:spPr>
          <a:xfrm>
            <a:off x="2208212" y="3754742"/>
            <a:ext cx="1321325" cy="1257033"/>
          </a:xfrm>
          <a:prstGeom prst="roundRect">
            <a:avLst>
              <a:gd name="adj" fmla="val 50000"/>
            </a:avLst>
          </a:prstGeom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1800" b="1" dirty="0" smtClean="0">
                <a:solidFill>
                  <a:schemeClr val="accent6">
                    <a:lumMod val="25000"/>
                  </a:schemeClr>
                </a:solidFill>
              </a:rPr>
              <a:t>Снимка</a:t>
            </a:r>
            <a:endParaRPr lang="en-US" sz="1800" b="1" dirty="0">
              <a:solidFill>
                <a:schemeClr val="accent6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2437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9" grpId="0" animBg="1"/>
      <p:bldP spid="15" grpId="0" animBg="1"/>
      <p:bldP spid="1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Прототип на сайта </a:t>
            </a:r>
            <a:r>
              <a:rPr lang="en-US" dirty="0"/>
              <a:t>– </a:t>
            </a:r>
            <a:r>
              <a:rPr lang="bg-BG" dirty="0" smtClean="0"/>
              <a:t>Проект </a:t>
            </a:r>
            <a:r>
              <a:rPr lang="en-US" dirty="0" smtClean="0"/>
              <a:t>#</a:t>
            </a:r>
            <a:r>
              <a:rPr lang="bg-BG" dirty="0" smtClean="0"/>
              <a:t>3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760412" y="1189047"/>
            <a:ext cx="10591800" cy="487353"/>
          </a:xfrm>
          <a:prstGeom prst="rect">
            <a:avLst/>
          </a:prstGeom>
          <a:solidFill>
            <a:schemeClr val="accent6"/>
          </a:solidFill>
          <a:ln w="381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bg-BG" sz="2800" b="1" dirty="0">
                <a:solidFill>
                  <a:schemeClr val="accent6">
                    <a:lumMod val="25000"/>
                  </a:schemeClr>
                </a:solidFill>
              </a:rPr>
              <a:t>Проект </a:t>
            </a:r>
            <a:r>
              <a:rPr lang="en-US" sz="2800" b="1" dirty="0" smtClean="0">
                <a:solidFill>
                  <a:schemeClr val="accent6">
                    <a:lumMod val="25000"/>
                  </a:schemeClr>
                </a:solidFill>
              </a:rPr>
              <a:t>#</a:t>
            </a:r>
            <a:r>
              <a:rPr lang="bg-BG" sz="2800" b="1" dirty="0">
                <a:solidFill>
                  <a:schemeClr val="accent6">
                    <a:lumMod val="25000"/>
                  </a:schemeClr>
                </a:solidFill>
              </a:rPr>
              <a:t>3</a:t>
            </a:r>
            <a:endParaRPr lang="en-US" sz="2800" b="1" dirty="0">
              <a:solidFill>
                <a:schemeClr val="accent6">
                  <a:lumMod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60412" y="1751018"/>
            <a:ext cx="10591800" cy="4800599"/>
          </a:xfrm>
          <a:prstGeom prst="rect">
            <a:avLst/>
          </a:prstGeom>
          <a:solidFill>
            <a:schemeClr val="accent6"/>
          </a:solidFill>
          <a:ln w="381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065212" y="1882045"/>
            <a:ext cx="9982200" cy="556571"/>
          </a:xfrm>
          <a:prstGeom prst="rect">
            <a:avLst/>
          </a:prstGeom>
          <a:solidFill>
            <a:schemeClr val="accent6"/>
          </a:solidFill>
          <a:ln w="381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800" b="1" dirty="0">
                <a:solidFill>
                  <a:schemeClr val="accent6">
                    <a:lumMod val="25000"/>
                  </a:schemeClr>
                </a:solidFill>
              </a:rPr>
              <a:t>Top Menu: [</a:t>
            </a:r>
            <a:r>
              <a:rPr lang="bg-BG" sz="2800" b="1" dirty="0">
                <a:solidFill>
                  <a:schemeClr val="accent6">
                    <a:lumMod val="25000"/>
                  </a:schemeClr>
                </a:solidFill>
              </a:rPr>
              <a:t>Начало</a:t>
            </a:r>
            <a:r>
              <a:rPr lang="en-US" sz="2800" b="1" dirty="0">
                <a:solidFill>
                  <a:schemeClr val="accent6">
                    <a:lumMod val="25000"/>
                  </a:schemeClr>
                </a:solidFill>
              </a:rPr>
              <a:t>] [</a:t>
            </a:r>
            <a:r>
              <a:rPr lang="bg-BG" sz="2800" b="1" dirty="0">
                <a:solidFill>
                  <a:schemeClr val="accent6">
                    <a:lumMod val="25000"/>
                  </a:schemeClr>
                </a:solidFill>
              </a:rPr>
              <a:t>Новини</a:t>
            </a:r>
            <a:r>
              <a:rPr lang="en-US" sz="2800" b="1" dirty="0">
                <a:solidFill>
                  <a:schemeClr val="accent6">
                    <a:lumMod val="25000"/>
                  </a:schemeClr>
                </a:solidFill>
              </a:rPr>
              <a:t>] [</a:t>
            </a:r>
            <a:r>
              <a:rPr lang="bg-BG" sz="2800" b="1" dirty="0">
                <a:solidFill>
                  <a:schemeClr val="accent6">
                    <a:lumMod val="25000"/>
                  </a:schemeClr>
                </a:solidFill>
              </a:rPr>
              <a:t>Проекти</a:t>
            </a:r>
            <a:r>
              <a:rPr lang="en-US" sz="2800" b="1" dirty="0">
                <a:solidFill>
                  <a:schemeClr val="accent6">
                    <a:lumMod val="25000"/>
                  </a:schemeClr>
                </a:solidFill>
              </a:rPr>
              <a:t>] [</a:t>
            </a:r>
            <a:r>
              <a:rPr lang="bg-BG" sz="2800" b="1" dirty="0">
                <a:solidFill>
                  <a:schemeClr val="accent6">
                    <a:lumMod val="25000"/>
                  </a:schemeClr>
                </a:solidFill>
              </a:rPr>
              <a:t>За нас</a:t>
            </a:r>
            <a:r>
              <a:rPr lang="en-US" sz="2800" b="1" dirty="0">
                <a:solidFill>
                  <a:schemeClr val="accent6">
                    <a:lumMod val="25000"/>
                  </a:schemeClr>
                </a:solidFill>
              </a:rPr>
              <a:t>] [</a:t>
            </a:r>
            <a:r>
              <a:rPr lang="bg-BG" sz="2800" b="1" dirty="0">
                <a:solidFill>
                  <a:schemeClr val="accent6">
                    <a:lumMod val="25000"/>
                  </a:schemeClr>
                </a:solidFill>
              </a:rPr>
              <a:t>Контакти</a:t>
            </a:r>
            <a:r>
              <a:rPr lang="en-US" sz="2800" b="1" dirty="0">
                <a:solidFill>
                  <a:schemeClr val="accent6">
                    <a:lumMod val="25000"/>
                  </a:schemeClr>
                </a:solidFill>
              </a:rPr>
              <a:t>]</a:t>
            </a:r>
          </a:p>
        </p:txBody>
      </p:sp>
      <p:sp>
        <p:nvSpPr>
          <p:cNvPr id="10" name="Rectangle 9"/>
          <p:cNvSpPr/>
          <p:nvPr/>
        </p:nvSpPr>
        <p:spPr>
          <a:xfrm>
            <a:off x="1065212" y="5859280"/>
            <a:ext cx="9982200" cy="404171"/>
          </a:xfrm>
          <a:prstGeom prst="rect">
            <a:avLst/>
          </a:prstGeom>
          <a:solidFill>
            <a:schemeClr val="accent6"/>
          </a:solidFill>
          <a:ln w="381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b="1" dirty="0">
                <a:solidFill>
                  <a:schemeClr val="accent6">
                    <a:lumMod val="25000"/>
                  </a:schemeClr>
                </a:solidFill>
              </a:rPr>
              <a:t>Footer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065212" y="2908503"/>
            <a:ext cx="9982199" cy="2942870"/>
          </a:xfrm>
          <a:prstGeom prst="rect">
            <a:avLst/>
          </a:prstGeom>
          <a:solidFill>
            <a:schemeClr val="accent6"/>
          </a:solidFill>
          <a:ln w="381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chemeClr val="accent6">
                    <a:lumMod val="25000"/>
                  </a:schemeClr>
                </a:solidFill>
              </a:rPr>
              <a:t>Проект </a:t>
            </a:r>
            <a:r>
              <a:rPr lang="en-US" sz="2800" b="1" dirty="0" smtClean="0">
                <a:solidFill>
                  <a:schemeClr val="accent6">
                    <a:lumMod val="25000"/>
                  </a:schemeClr>
                </a:solidFill>
              </a:rPr>
              <a:t>#</a:t>
            </a:r>
            <a:r>
              <a:rPr lang="bg-BG" sz="2800" b="1" dirty="0">
                <a:solidFill>
                  <a:schemeClr val="accent6">
                    <a:lumMod val="25000"/>
                  </a:schemeClr>
                </a:solidFill>
              </a:rPr>
              <a:t>3</a:t>
            </a:r>
            <a:r>
              <a:rPr lang="bg-BG" sz="2800" b="1" dirty="0" smtClean="0">
                <a:solidFill>
                  <a:schemeClr val="accent6">
                    <a:lumMod val="25000"/>
                  </a:schemeClr>
                </a:solidFill>
              </a:rPr>
              <a:t> – </a:t>
            </a:r>
            <a:r>
              <a:rPr lang="bg-BG" sz="2800" b="1" dirty="0">
                <a:solidFill>
                  <a:schemeClr val="accent6">
                    <a:lumMod val="25000"/>
                  </a:schemeClr>
                </a:solidFill>
              </a:rPr>
              <a:t>Безплатни обучения за учители</a:t>
            </a:r>
            <a:endParaRPr lang="en-US" sz="2800" b="1" dirty="0">
              <a:solidFill>
                <a:schemeClr val="accent6">
                  <a:lumMod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Rectangle: Rounded Corners 14"/>
          <p:cNvSpPr/>
          <p:nvPr/>
        </p:nvSpPr>
        <p:spPr>
          <a:xfrm>
            <a:off x="1368465" y="3490182"/>
            <a:ext cx="9375692" cy="2137012"/>
          </a:xfrm>
          <a:prstGeom prst="roundRect">
            <a:avLst>
              <a:gd name="adj" fmla="val 4540"/>
            </a:avLst>
          </a:prstGeom>
          <a:solidFill>
            <a:schemeClr val="accent6"/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200" b="1" dirty="0">
                <a:solidFill>
                  <a:schemeClr val="accent6">
                    <a:lumMod val="25000"/>
                  </a:schemeClr>
                </a:solidFill>
              </a:rPr>
              <a:t>Описание на проекта...</a:t>
            </a:r>
            <a:endParaRPr lang="en-US" sz="2200" b="1" dirty="0">
              <a:solidFill>
                <a:schemeClr val="accent6">
                  <a:lumMod val="25000"/>
                </a:schemeClr>
              </a:solidFill>
            </a:endParaRPr>
          </a:p>
          <a:p>
            <a:pPr algn="ctr"/>
            <a:r>
              <a:rPr lang="bg-BG" sz="2200" b="1" dirty="0" smtClean="0">
                <a:solidFill>
                  <a:schemeClr val="accent6">
                    <a:lumMod val="25000"/>
                  </a:schemeClr>
                </a:solidFill>
              </a:rPr>
              <a:t>Описание на проекта...</a:t>
            </a:r>
            <a:endParaRPr lang="en-US" sz="2200" b="1" dirty="0">
              <a:solidFill>
                <a:schemeClr val="accent6">
                  <a:lumMod val="25000"/>
                </a:schemeClr>
              </a:solidFill>
            </a:endParaRPr>
          </a:p>
          <a:p>
            <a:pPr algn="ctr"/>
            <a:r>
              <a:rPr lang="bg-BG" sz="2200" b="1" dirty="0">
                <a:solidFill>
                  <a:schemeClr val="accent6">
                    <a:lumMod val="25000"/>
                  </a:schemeClr>
                </a:solidFill>
              </a:rPr>
              <a:t>Описание на проекта...</a:t>
            </a:r>
            <a:endParaRPr lang="en-US" sz="2200" b="1" dirty="0">
              <a:solidFill>
                <a:schemeClr val="accent6">
                  <a:lumMod val="25000"/>
                </a:schemeClr>
              </a:solidFill>
            </a:endParaRPr>
          </a:p>
          <a:p>
            <a:pPr algn="ctr"/>
            <a:r>
              <a:rPr lang="bg-BG" sz="2200" b="1" dirty="0">
                <a:solidFill>
                  <a:schemeClr val="accent6">
                    <a:lumMod val="25000"/>
                  </a:schemeClr>
                </a:solidFill>
              </a:rPr>
              <a:t>Описание на проекта...</a:t>
            </a:r>
            <a:endParaRPr lang="en-US" sz="2200" b="1" dirty="0">
              <a:solidFill>
                <a:schemeClr val="accent6">
                  <a:lumMod val="25000"/>
                </a:schemeClr>
              </a:solidFill>
            </a:endParaRPr>
          </a:p>
          <a:p>
            <a:pPr algn="ctr"/>
            <a:r>
              <a:rPr lang="bg-BG" sz="2200" b="1" dirty="0">
                <a:solidFill>
                  <a:schemeClr val="accent6">
                    <a:lumMod val="25000"/>
                  </a:schemeClr>
                </a:solidFill>
              </a:rPr>
              <a:t>Описание на проекта...</a:t>
            </a:r>
            <a:endParaRPr lang="en-US" sz="2200" b="1" dirty="0">
              <a:solidFill>
                <a:schemeClr val="accent6">
                  <a:lumMod val="25000"/>
                </a:schemeClr>
              </a:solidFill>
            </a:endParaRPr>
          </a:p>
        </p:txBody>
      </p:sp>
      <p:sp>
        <p:nvSpPr>
          <p:cNvPr id="11" name="Rectangle: Rounded Corners 10"/>
          <p:cNvSpPr/>
          <p:nvPr/>
        </p:nvSpPr>
        <p:spPr>
          <a:xfrm>
            <a:off x="2208212" y="3853734"/>
            <a:ext cx="1321325" cy="1257033"/>
          </a:xfrm>
          <a:prstGeom prst="roundRect">
            <a:avLst>
              <a:gd name="adj" fmla="val 50000"/>
            </a:avLst>
          </a:prstGeom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1800" b="1" dirty="0" smtClean="0">
                <a:solidFill>
                  <a:schemeClr val="accent6">
                    <a:lumMod val="25000"/>
                  </a:schemeClr>
                </a:solidFill>
              </a:rPr>
              <a:t>Снимка</a:t>
            </a:r>
            <a:endParaRPr lang="en-US" sz="1800" b="1" dirty="0">
              <a:solidFill>
                <a:schemeClr val="accent6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9133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9" grpId="0" animBg="1"/>
      <p:bldP spid="15" grpId="0" animBg="1"/>
      <p:bldP spid="1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 smtClean="0"/>
              <a:t>Типична структура на бизнес сайт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bg-BG" dirty="0"/>
              <a:t>Създаване на структура на уебсайт</a:t>
            </a:r>
            <a:endParaRPr lang="en-US" b="0" dirty="0"/>
          </a:p>
        </p:txBody>
      </p:sp>
      <p:pic>
        <p:nvPicPr>
          <p:cNvPr id="2050" name="Picture 2" descr="Related imag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012" y="838200"/>
            <a:ext cx="5431117" cy="3587554"/>
          </a:xfrm>
          <a:prstGeom prst="roundRect">
            <a:avLst>
              <a:gd name="adj" fmla="val 4653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extLst/>
        </p:spPr>
      </p:pic>
    </p:spTree>
    <p:extLst>
      <p:ext uri="{BB962C8B-B14F-4D97-AF65-F5344CB8AC3E}">
        <p14:creationId xmlns:p14="http://schemas.microsoft.com/office/powerpoint/2010/main" val="2450470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248988" y="1346623"/>
            <a:ext cx="6950324" cy="5201066"/>
          </a:xfrm>
        </p:spPr>
        <p:txBody>
          <a:bodyPr>
            <a:normAutofit lnSpcReduction="10000"/>
          </a:bodyPr>
          <a:lstStyle/>
          <a:p>
            <a:r>
              <a:rPr lang="bg-BG" dirty="0" smtClean="0"/>
              <a:t>Инсталирайте </a:t>
            </a:r>
            <a:r>
              <a:rPr lang="en-US" b="1" dirty="0" smtClean="0"/>
              <a:t>WordPress</a:t>
            </a:r>
            <a:endParaRPr lang="bg-BG" b="1" dirty="0" smtClean="0"/>
          </a:p>
          <a:p>
            <a:pPr lvl="1"/>
            <a:r>
              <a:rPr lang="bg-BG" dirty="0"/>
              <a:t>В </a:t>
            </a:r>
            <a:r>
              <a:rPr lang="bg-BG" b="1" dirty="0"/>
              <a:t>хостинг</a:t>
            </a:r>
            <a:r>
              <a:rPr lang="bg-BG" dirty="0"/>
              <a:t> среда</a:t>
            </a:r>
          </a:p>
          <a:p>
            <a:pPr lvl="1"/>
            <a:r>
              <a:rPr lang="bg-BG" dirty="0"/>
              <a:t>Използвайте </a:t>
            </a:r>
            <a:r>
              <a:rPr lang="en-US" dirty="0">
                <a:hlinkClick r:id="rId2"/>
              </a:rPr>
              <a:t>Softaculous</a:t>
            </a:r>
            <a:r>
              <a:rPr lang="en-US" dirty="0"/>
              <a:t> </a:t>
            </a:r>
            <a:r>
              <a:rPr lang="bg-BG" dirty="0"/>
              <a:t>от </a:t>
            </a:r>
            <a:r>
              <a:rPr lang="bg-BG" dirty="0" smtClean="0"/>
              <a:t>         администрацията </a:t>
            </a:r>
            <a:r>
              <a:rPr lang="bg-BG" dirty="0"/>
              <a:t>на </a:t>
            </a:r>
            <a:r>
              <a:rPr lang="en-US" b="1" dirty="0"/>
              <a:t>cPanel</a:t>
            </a:r>
          </a:p>
          <a:p>
            <a:pPr lvl="1"/>
            <a:r>
              <a:rPr lang="bg-BG" dirty="0"/>
              <a:t>Или инсталирайте </a:t>
            </a:r>
            <a:r>
              <a:rPr lang="bg-BG" b="1" dirty="0"/>
              <a:t>локална</a:t>
            </a:r>
            <a:r>
              <a:rPr lang="bg-BG" dirty="0"/>
              <a:t> </a:t>
            </a:r>
            <a:r>
              <a:rPr lang="en-US" dirty="0" smtClean="0"/>
              <a:t>WP  </a:t>
            </a:r>
            <a:r>
              <a:rPr lang="bg-BG" dirty="0" smtClean="0"/>
              <a:t>инстанция</a:t>
            </a:r>
            <a:r>
              <a:rPr lang="en-US" dirty="0" smtClean="0"/>
              <a:t> </a:t>
            </a:r>
            <a:r>
              <a:rPr lang="bg-BG" dirty="0"/>
              <a:t>в </a:t>
            </a:r>
            <a:r>
              <a:rPr lang="en-US" b="1" dirty="0"/>
              <a:t>XAMPP</a:t>
            </a:r>
          </a:p>
          <a:p>
            <a:r>
              <a:rPr lang="bg-BG" dirty="0"/>
              <a:t>Създайте нова </a:t>
            </a:r>
            <a:r>
              <a:rPr lang="en-US" b="1" dirty="0"/>
              <a:t>MySQL</a:t>
            </a:r>
            <a:r>
              <a:rPr lang="en-US" dirty="0"/>
              <a:t> </a:t>
            </a:r>
            <a:r>
              <a:rPr lang="bg-BG" dirty="0"/>
              <a:t>база данни</a:t>
            </a:r>
          </a:p>
          <a:p>
            <a:r>
              <a:rPr lang="bg-BG" dirty="0"/>
              <a:t>Извличане на </a:t>
            </a:r>
            <a:r>
              <a:rPr lang="en-US" b="1" dirty="0" smtClean="0"/>
              <a:t>wordpress-4.9.8.zip</a:t>
            </a:r>
            <a:r>
              <a:rPr lang="en-US" dirty="0" smtClean="0"/>
              <a:t> </a:t>
            </a:r>
            <a:r>
              <a:rPr lang="bg-BG" dirty="0"/>
              <a:t>в </a:t>
            </a:r>
            <a:r>
              <a:rPr lang="en-US" dirty="0"/>
              <a:t>XAMPP / htdocs / {site-name</a:t>
            </a:r>
            <a:r>
              <a:rPr lang="en-US" dirty="0" smtClean="0"/>
              <a:t>}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Инсталиране на</a:t>
            </a:r>
            <a:r>
              <a:rPr lang="en-US" dirty="0" smtClean="0"/>
              <a:t> </a:t>
            </a:r>
            <a:r>
              <a:rPr lang="en-US" dirty="0"/>
              <a:t>WordPress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7412" y="1785991"/>
            <a:ext cx="2552812" cy="461120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7519" y="4092442"/>
            <a:ext cx="3596162" cy="199489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30" name="Picture 6" descr="Резултат с изображение за softaculous log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8081" y="1524000"/>
            <a:ext cx="2895600" cy="1158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8656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Конфигуриране на сайт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812" y="1524000"/>
            <a:ext cx="3339808" cy="5009712"/>
          </a:xfrm>
          <a:prstGeom prst="roundRect">
            <a:avLst>
              <a:gd name="adj" fmla="val 4642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5323" y="2232702"/>
            <a:ext cx="8001000" cy="3410894"/>
          </a:xfrm>
          <a:prstGeom prst="roundRect">
            <a:avLst>
              <a:gd name="adj" fmla="val 3343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15977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auto">
          <a:xfrm>
            <a:off x="795111" y="5100650"/>
            <a:ext cx="6213701" cy="533400"/>
          </a:xfrm>
          <a:prstGeom prst="rect">
            <a:avLst/>
          </a:prstGeom>
          <a:solidFill>
            <a:schemeClr val="accent6">
              <a:lumMod val="90000"/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190352" y="1196125"/>
            <a:ext cx="11847659" cy="5201070"/>
          </a:xfrm>
        </p:spPr>
        <p:txBody>
          <a:bodyPr>
            <a:normAutofit/>
          </a:bodyPr>
          <a:lstStyle/>
          <a:p>
            <a:r>
              <a:rPr lang="bg-BG" sz="3100" dirty="0" smtClean="0"/>
              <a:t>Изберете</a:t>
            </a:r>
            <a:r>
              <a:rPr lang="en-US" sz="3100" dirty="0" smtClean="0"/>
              <a:t>, </a:t>
            </a:r>
            <a:r>
              <a:rPr lang="bg-BG" sz="3100" dirty="0" smtClean="0"/>
              <a:t>инсталирайте</a:t>
            </a:r>
            <a:r>
              <a:rPr lang="en-US" sz="3100" dirty="0" smtClean="0"/>
              <a:t> </a:t>
            </a:r>
            <a:r>
              <a:rPr lang="bg-BG" sz="3100" dirty="0" smtClean="0"/>
              <a:t>и конфигурирайте</a:t>
            </a:r>
            <a:r>
              <a:rPr lang="en-US" sz="3100" dirty="0" smtClean="0"/>
              <a:t> </a:t>
            </a:r>
            <a:r>
              <a:rPr lang="en-US" sz="3100" b="1" dirty="0"/>
              <a:t>WP </a:t>
            </a:r>
            <a:r>
              <a:rPr lang="bg-BG" sz="3100" b="1" dirty="0" smtClean="0"/>
              <a:t>тема</a:t>
            </a:r>
            <a:endParaRPr lang="en-US" sz="3100" b="1" dirty="0"/>
          </a:p>
          <a:p>
            <a:pPr lvl="1"/>
            <a:r>
              <a:rPr lang="bg-BG" sz="3100" b="1" dirty="0" smtClean="0"/>
              <a:t>Безплатна</a:t>
            </a:r>
            <a:r>
              <a:rPr lang="bg-BG" sz="3100" b="1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bg-BG" sz="3100" b="1" dirty="0" smtClean="0"/>
              <a:t>тема</a:t>
            </a:r>
            <a:r>
              <a:rPr lang="bg-BG" sz="3100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100" dirty="0" smtClean="0">
                <a:sym typeface="Wingdings" panose="05000000000000000000" pitchFamily="2" charset="2"/>
              </a:rPr>
              <a:t> </a:t>
            </a:r>
            <a:r>
              <a:rPr lang="bg-BG" sz="3100" dirty="0" smtClean="0">
                <a:sym typeface="Wingdings" panose="05000000000000000000" pitchFamily="2" charset="2"/>
              </a:rPr>
              <a:t>нисък бюджет, ограничена функционалност</a:t>
            </a:r>
            <a:endParaRPr lang="en-US" sz="3100" dirty="0">
              <a:sym typeface="Wingdings" panose="05000000000000000000" pitchFamily="2" charset="2"/>
            </a:endParaRPr>
          </a:p>
          <a:p>
            <a:pPr lvl="1"/>
            <a:r>
              <a:rPr lang="bg-BG" sz="3100" b="1" dirty="0" smtClean="0">
                <a:sym typeface="Wingdings" panose="05000000000000000000" pitchFamily="2" charset="2"/>
              </a:rPr>
              <a:t>Платена</a:t>
            </a:r>
            <a:r>
              <a:rPr lang="bg-BG" sz="3100" dirty="0" smtClean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 </a:t>
            </a:r>
            <a:r>
              <a:rPr lang="bg-BG" sz="3100" b="1" dirty="0" smtClean="0">
                <a:sym typeface="Wingdings" panose="05000000000000000000" pitchFamily="2" charset="2"/>
              </a:rPr>
              <a:t>тема</a:t>
            </a:r>
            <a:r>
              <a:rPr lang="bg-BG" sz="3100" dirty="0" smtClean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 </a:t>
            </a:r>
            <a:r>
              <a:rPr lang="en-US" sz="3100" dirty="0" smtClean="0">
                <a:sym typeface="Wingdings" panose="05000000000000000000" pitchFamily="2" charset="2"/>
              </a:rPr>
              <a:t> </a:t>
            </a:r>
            <a:r>
              <a:rPr lang="bg-BG" sz="3100" dirty="0" smtClean="0">
                <a:sym typeface="Wingdings" panose="05000000000000000000" pitchFamily="2" charset="2"/>
              </a:rPr>
              <a:t>висок </a:t>
            </a:r>
            <a:r>
              <a:rPr lang="bg-BG" sz="3100" dirty="0">
                <a:sym typeface="Wingdings" panose="05000000000000000000" pitchFamily="2" charset="2"/>
              </a:rPr>
              <a:t>бюджет, </a:t>
            </a:r>
            <a:r>
              <a:rPr lang="bg-BG" sz="3100" dirty="0" smtClean="0">
                <a:sym typeface="Wingdings" panose="05000000000000000000" pitchFamily="2" charset="2"/>
              </a:rPr>
              <a:t>голяма </a:t>
            </a:r>
            <a:r>
              <a:rPr lang="bg-BG" sz="3100" dirty="0">
                <a:sym typeface="Wingdings" panose="05000000000000000000" pitchFamily="2" charset="2"/>
              </a:rPr>
              <a:t>функционалност</a:t>
            </a:r>
            <a:endParaRPr lang="en-US" sz="3100" dirty="0">
              <a:sym typeface="Wingdings" panose="05000000000000000000" pitchFamily="2" charset="2"/>
            </a:endParaRPr>
          </a:p>
          <a:p>
            <a:r>
              <a:rPr lang="bg-BG" sz="3100" dirty="0" smtClean="0">
                <a:sym typeface="Wingdings" panose="05000000000000000000" pitchFamily="2" charset="2"/>
              </a:rPr>
              <a:t>Как да изберем </a:t>
            </a:r>
            <a:r>
              <a:rPr lang="en-US" sz="3100" b="1" dirty="0" smtClean="0">
                <a:sym typeface="Wingdings" panose="05000000000000000000" pitchFamily="2" charset="2"/>
              </a:rPr>
              <a:t>WP</a:t>
            </a:r>
            <a:r>
              <a:rPr lang="en-US" sz="3100" dirty="0" smtClean="0">
                <a:sym typeface="Wingdings" panose="05000000000000000000" pitchFamily="2" charset="2"/>
              </a:rPr>
              <a:t> </a:t>
            </a:r>
            <a:r>
              <a:rPr lang="bg-BG" sz="3100" b="1" dirty="0" smtClean="0">
                <a:sym typeface="Wingdings" panose="05000000000000000000" pitchFamily="2" charset="2"/>
              </a:rPr>
              <a:t>тема</a:t>
            </a:r>
            <a:r>
              <a:rPr lang="en-US" sz="3100" dirty="0" smtClean="0">
                <a:sym typeface="Wingdings" panose="05000000000000000000" pitchFamily="2" charset="2"/>
              </a:rPr>
              <a:t>?</a:t>
            </a:r>
            <a:endParaRPr lang="en-US" sz="3100" dirty="0">
              <a:sym typeface="Wingdings" panose="05000000000000000000" pitchFamily="2" charset="2"/>
            </a:endParaRPr>
          </a:p>
          <a:p>
            <a:r>
              <a:rPr lang="bg-BG" sz="3100" dirty="0" smtClean="0">
                <a:sym typeface="Wingdings" panose="05000000000000000000" pitchFamily="2" charset="2"/>
              </a:rPr>
              <a:t>В примерите ще използваме:</a:t>
            </a:r>
            <a:endParaRPr lang="en-US" sz="3100" dirty="0">
              <a:sym typeface="Wingdings" panose="05000000000000000000" pitchFamily="2" charset="2"/>
            </a:endParaRPr>
          </a:p>
          <a:p>
            <a:pPr lvl="1"/>
            <a:r>
              <a:rPr lang="en-US" sz="3100" dirty="0">
                <a:sym typeface="Wingdings" panose="05000000000000000000" pitchFamily="2" charset="2"/>
              </a:rPr>
              <a:t>"</a:t>
            </a:r>
            <a:r>
              <a:rPr lang="en-US" sz="3100" b="1" dirty="0">
                <a:sym typeface="Wingdings" panose="05000000000000000000" pitchFamily="2" charset="2"/>
              </a:rPr>
              <a:t>Sydney</a:t>
            </a:r>
            <a:r>
              <a:rPr lang="en-US" sz="3100" dirty="0">
                <a:sym typeface="Wingdings" panose="05000000000000000000" pitchFamily="2" charset="2"/>
              </a:rPr>
              <a:t>" </a:t>
            </a:r>
            <a:r>
              <a:rPr lang="bg-BG" sz="3100" dirty="0" smtClean="0">
                <a:sym typeface="Wingdings" panose="05000000000000000000" pitchFamily="2" charset="2"/>
              </a:rPr>
              <a:t>– безплатна </a:t>
            </a:r>
            <a:r>
              <a:rPr lang="en-US" sz="3100" dirty="0" smtClean="0">
                <a:sym typeface="Wingdings" panose="05000000000000000000" pitchFamily="2" charset="2"/>
              </a:rPr>
              <a:t>WP </a:t>
            </a:r>
            <a:r>
              <a:rPr lang="bg-BG" sz="3100" dirty="0" smtClean="0">
                <a:sym typeface="Wingdings" panose="05000000000000000000" pitchFamily="2" charset="2"/>
              </a:rPr>
              <a:t>тема</a:t>
            </a:r>
            <a:endParaRPr lang="en-US" sz="3100" dirty="0">
              <a:sym typeface="Wingdings" panose="05000000000000000000" pitchFamily="2" charset="2"/>
            </a:endParaRPr>
          </a:p>
          <a:p>
            <a:pPr marL="609219" lvl="1" indent="0">
              <a:buNone/>
            </a:pPr>
            <a:r>
              <a:rPr lang="en-US" sz="2500" b="1" dirty="0">
                <a:latin typeface="Consolas" panose="020B0609020204030204" pitchFamily="49" charset="0"/>
                <a:hlinkClick r:id="rId2"/>
              </a:rPr>
              <a:t>https://athemes.com/theme/sydney/</a:t>
            </a:r>
            <a:endParaRPr lang="en-US" sz="2500" b="1" dirty="0">
              <a:latin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Избор на тема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1113" y="3352800"/>
            <a:ext cx="3113056" cy="2399086"/>
          </a:xfrm>
          <a:prstGeom prst="rect">
            <a:avLst/>
          </a:prstGeom>
          <a:ln>
            <a:solidFill>
              <a:schemeClr val="tx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893714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/>
        <p:txBody>
          <a:bodyPr/>
          <a:lstStyle/>
          <a:p>
            <a:r>
              <a:rPr lang="bg-BG" dirty="0" smtClean="0"/>
              <a:t>Инсталирайте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WP</a:t>
            </a:r>
            <a:r>
              <a:rPr lang="en-US" dirty="0" smtClean="0"/>
              <a:t> </a:t>
            </a:r>
            <a:r>
              <a:rPr lang="bg-BG" b="1" dirty="0" smtClean="0">
                <a:solidFill>
                  <a:schemeClr val="tx2">
                    <a:lumMod val="75000"/>
                  </a:schemeClr>
                </a:solidFill>
              </a:rPr>
              <a:t>добавки</a:t>
            </a:r>
            <a:r>
              <a:rPr lang="bg-BG" dirty="0" smtClean="0"/>
              <a:t>, които ще използвате</a:t>
            </a:r>
            <a:endParaRPr lang="en-US" dirty="0"/>
          </a:p>
          <a:p>
            <a:pPr lvl="1"/>
            <a:r>
              <a:rPr lang="en-US" b="1" noProof="1">
                <a:solidFill>
                  <a:schemeClr val="tx2">
                    <a:lumMod val="75000"/>
                  </a:schemeClr>
                </a:solidFill>
              </a:rPr>
              <a:t>Elementor</a:t>
            </a:r>
            <a:r>
              <a:rPr lang="en-US" dirty="0"/>
              <a:t> – </a:t>
            </a:r>
            <a:r>
              <a:rPr lang="bg-BG" dirty="0" smtClean="0"/>
              <a:t>визуален редактор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Инсталиране на добавки: </a:t>
            </a:r>
            <a:r>
              <a:rPr lang="en-US" noProof="1" smtClean="0"/>
              <a:t>Elementor</a:t>
            </a:r>
            <a:endParaRPr lang="en-US" noProof="1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7612" y="2590800"/>
            <a:ext cx="9984843" cy="3513534"/>
          </a:xfrm>
          <a:prstGeom prst="roundRect">
            <a:avLst>
              <a:gd name="adj" fmla="val 3109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319493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5185151" cy="5570355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Duplicate Page</a:t>
            </a:r>
          </a:p>
          <a:p>
            <a:pPr lvl="1"/>
            <a:r>
              <a:rPr lang="bg-BG" dirty="0" smtClean="0"/>
              <a:t>Дублира постове и         страници</a:t>
            </a:r>
            <a:endParaRPr lang="en-US" dirty="0"/>
          </a:p>
          <a:p>
            <a:pPr lvl="1"/>
            <a:r>
              <a:rPr lang="bg-BG" dirty="0" smtClean="0"/>
              <a:t>Създава съдържание     по-бързо</a:t>
            </a:r>
            <a:endParaRPr lang="en-US" dirty="0"/>
          </a:p>
          <a:p>
            <a:pPr>
              <a:spcBef>
                <a:spcPts val="1200"/>
              </a:spcBef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Anywhere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</a:rPr>
              <a:t>Elementor</a:t>
            </a:r>
          </a:p>
          <a:p>
            <a:pPr lvl="1"/>
            <a:r>
              <a:rPr lang="bg-BG" dirty="0" smtClean="0"/>
              <a:t>Създава шаблони</a:t>
            </a:r>
            <a:endParaRPr lang="en-US" dirty="0"/>
          </a:p>
          <a:p>
            <a:pPr lvl="1"/>
            <a:r>
              <a:rPr lang="bg-BG" dirty="0" smtClean="0"/>
              <a:t>За вмъкване на                съдържание в  </a:t>
            </a:r>
            <a:r>
              <a:rPr lang="en-US" b="1" dirty="0" smtClean="0"/>
              <a:t>sidebar </a:t>
            </a:r>
            <a:r>
              <a:rPr lang="en-US" b="1" dirty="0"/>
              <a:t>/ footer </a:t>
            </a:r>
            <a:r>
              <a:rPr lang="en-US" b="1" dirty="0" smtClean="0"/>
              <a:t>widgets</a:t>
            </a:r>
            <a:endParaRPr lang="en-US" b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Инсталиране на допълнителни добавки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8212" y="1389729"/>
            <a:ext cx="5588951" cy="23632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8211" y="3893987"/>
            <a:ext cx="5588951" cy="2362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91118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 smtClean="0"/>
              <a:t>Съдържание</a:t>
            </a:r>
            <a:endParaRPr lang="bg-BG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56B803-BC4C-46AD-9900-251AF003BB8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10103" y="1295400"/>
            <a:ext cx="8180332" cy="5229225"/>
          </a:xfrm>
        </p:spPr>
        <p:txBody>
          <a:bodyPr>
            <a:normAutofit/>
          </a:bodyPr>
          <a:lstStyle/>
          <a:p>
            <a:pPr marL="446088" indent="-446088">
              <a:lnSpc>
                <a:spcPct val="115000"/>
              </a:lnSpc>
              <a:buFontTx/>
              <a:buAutoNum type="arabicPeriod"/>
            </a:pPr>
            <a:r>
              <a:rPr lang="ru-RU" dirty="0"/>
              <a:t>Изисквания </a:t>
            </a:r>
            <a:r>
              <a:rPr lang="ru-RU" dirty="0" smtClean="0"/>
              <a:t>на </a:t>
            </a:r>
            <a:r>
              <a:rPr lang="ru-RU" dirty="0"/>
              <a:t>сайта</a:t>
            </a:r>
          </a:p>
          <a:p>
            <a:pPr marL="446088" indent="-446088">
              <a:lnSpc>
                <a:spcPct val="115000"/>
              </a:lnSpc>
              <a:buFontTx/>
              <a:buAutoNum type="arabicPeriod"/>
            </a:pPr>
            <a:r>
              <a:rPr lang="ru-RU" dirty="0"/>
              <a:t>Структура на сайта</a:t>
            </a:r>
          </a:p>
          <a:p>
            <a:pPr marL="933139" lvl="1" indent="-457200">
              <a:lnSpc>
                <a:spcPct val="115000"/>
              </a:lnSpc>
            </a:pPr>
            <a:r>
              <a:rPr lang="ru-RU" dirty="0"/>
              <a:t>Начална страница</a:t>
            </a:r>
          </a:p>
          <a:p>
            <a:pPr marL="933139" lvl="1" indent="-457200">
              <a:lnSpc>
                <a:spcPct val="115000"/>
              </a:lnSpc>
            </a:pPr>
            <a:r>
              <a:rPr lang="ru-RU" dirty="0" smtClean="0"/>
              <a:t>Страница – </a:t>
            </a:r>
            <a:r>
              <a:rPr lang="en-US" dirty="0"/>
              <a:t>[</a:t>
            </a:r>
            <a:r>
              <a:rPr lang="ru-RU" b="1" dirty="0" smtClean="0"/>
              <a:t>Новини</a:t>
            </a:r>
            <a:r>
              <a:rPr lang="en-US" dirty="0" smtClean="0"/>
              <a:t>]</a:t>
            </a:r>
            <a:endParaRPr lang="ru-RU" dirty="0" smtClean="0"/>
          </a:p>
          <a:p>
            <a:pPr marL="933139" lvl="1" indent="-457200">
              <a:lnSpc>
                <a:spcPct val="115000"/>
              </a:lnSpc>
            </a:pPr>
            <a:r>
              <a:rPr lang="ru-RU" dirty="0"/>
              <a:t>Страница – </a:t>
            </a:r>
            <a:r>
              <a:rPr lang="en-US" dirty="0" smtClean="0"/>
              <a:t>[</a:t>
            </a:r>
            <a:r>
              <a:rPr lang="ru-RU" b="1" dirty="0" smtClean="0"/>
              <a:t>Проекти</a:t>
            </a:r>
            <a:r>
              <a:rPr lang="en-US" dirty="0" smtClean="0"/>
              <a:t>]</a:t>
            </a:r>
            <a:endParaRPr lang="ru-RU" dirty="0" smtClean="0"/>
          </a:p>
          <a:p>
            <a:pPr marL="933139" lvl="1" indent="-457200">
              <a:lnSpc>
                <a:spcPct val="115000"/>
              </a:lnSpc>
            </a:pPr>
            <a:r>
              <a:rPr lang="ru-RU" dirty="0"/>
              <a:t>Страница – </a:t>
            </a:r>
            <a:r>
              <a:rPr lang="en-US" dirty="0" smtClean="0"/>
              <a:t>[</a:t>
            </a:r>
            <a:r>
              <a:rPr lang="ru-RU" b="1" dirty="0" smtClean="0"/>
              <a:t>За</a:t>
            </a:r>
            <a:r>
              <a:rPr lang="ru-RU" dirty="0" smtClean="0"/>
              <a:t> </a:t>
            </a:r>
            <a:r>
              <a:rPr lang="bg-BG" b="1" dirty="0" smtClean="0"/>
              <a:t>нас</a:t>
            </a:r>
            <a:r>
              <a:rPr lang="en-US" dirty="0" smtClean="0"/>
              <a:t>]</a:t>
            </a:r>
            <a:endParaRPr lang="ru-RU" dirty="0"/>
          </a:p>
          <a:p>
            <a:pPr marL="933139" lvl="1" indent="-457200">
              <a:lnSpc>
                <a:spcPct val="115000"/>
              </a:lnSpc>
            </a:pPr>
            <a:r>
              <a:rPr lang="ru-RU" dirty="0"/>
              <a:t>Страница </a:t>
            </a:r>
            <a:r>
              <a:rPr lang="ru-RU" dirty="0" smtClean="0"/>
              <a:t>–</a:t>
            </a:r>
            <a:r>
              <a:rPr lang="en-US" dirty="0" smtClean="0"/>
              <a:t> [</a:t>
            </a:r>
            <a:r>
              <a:rPr lang="en-US" b="1" dirty="0" smtClean="0"/>
              <a:t>K</a:t>
            </a:r>
            <a:r>
              <a:rPr lang="ru-RU" b="1" dirty="0" smtClean="0"/>
              <a:t>онтакти</a:t>
            </a:r>
            <a:r>
              <a:rPr lang="en-US" dirty="0" smtClean="0"/>
              <a:t>]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542212" y="1295400"/>
            <a:ext cx="3962400" cy="4864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683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6207341" cy="5570355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bg-BG" dirty="0" smtClean="0"/>
              <a:t>Създайте страниците в сайта:</a:t>
            </a:r>
            <a:endParaRPr lang="en-US" dirty="0"/>
          </a:p>
          <a:p>
            <a:pPr lvl="1">
              <a:lnSpc>
                <a:spcPct val="110000"/>
              </a:lnSpc>
            </a:pPr>
            <a:r>
              <a:rPr lang="bg-BG" dirty="0" smtClean="0"/>
              <a:t>Начало</a:t>
            </a:r>
            <a:endParaRPr lang="en-US" dirty="0"/>
          </a:p>
          <a:p>
            <a:pPr lvl="1">
              <a:lnSpc>
                <a:spcPct val="110000"/>
              </a:lnSpc>
            </a:pPr>
            <a:r>
              <a:rPr lang="bg-BG" dirty="0" smtClean="0"/>
              <a:t>Новини</a:t>
            </a:r>
            <a:endParaRPr lang="en-US" dirty="0"/>
          </a:p>
          <a:p>
            <a:pPr lvl="1">
              <a:lnSpc>
                <a:spcPct val="110000"/>
              </a:lnSpc>
            </a:pPr>
            <a:r>
              <a:rPr lang="bg-BG" dirty="0" smtClean="0"/>
              <a:t>Проекти</a:t>
            </a:r>
            <a:endParaRPr lang="en-US" dirty="0"/>
          </a:p>
          <a:p>
            <a:pPr lvl="2">
              <a:lnSpc>
                <a:spcPct val="110000"/>
              </a:lnSpc>
            </a:pPr>
            <a:r>
              <a:rPr lang="bg-BG" dirty="0" smtClean="0"/>
              <a:t>Проект </a:t>
            </a:r>
            <a:r>
              <a:rPr lang="en-US" dirty="0" smtClean="0"/>
              <a:t>#1</a:t>
            </a:r>
            <a:r>
              <a:rPr lang="bg-BG" dirty="0" smtClean="0"/>
              <a:t>, Проект </a:t>
            </a:r>
            <a:r>
              <a:rPr lang="en-US" dirty="0" smtClean="0"/>
              <a:t>#2</a:t>
            </a:r>
            <a:r>
              <a:rPr lang="bg-BG" dirty="0" smtClean="0"/>
              <a:t>,         Проект</a:t>
            </a:r>
            <a:r>
              <a:rPr lang="en-US" dirty="0" smtClean="0"/>
              <a:t> </a:t>
            </a:r>
            <a:r>
              <a:rPr lang="en-US" dirty="0"/>
              <a:t>#3, </a:t>
            </a:r>
            <a:r>
              <a:rPr lang="bg-BG" dirty="0"/>
              <a:t>Проект</a:t>
            </a:r>
            <a:r>
              <a:rPr lang="en-US" dirty="0" smtClean="0"/>
              <a:t> </a:t>
            </a:r>
            <a:r>
              <a:rPr lang="en-US" dirty="0"/>
              <a:t>#4</a:t>
            </a:r>
          </a:p>
          <a:p>
            <a:pPr lvl="1">
              <a:lnSpc>
                <a:spcPct val="110000"/>
              </a:lnSpc>
            </a:pPr>
            <a:r>
              <a:rPr lang="bg-BG" dirty="0" smtClean="0"/>
              <a:t>За нас</a:t>
            </a:r>
            <a:endParaRPr lang="en-US" dirty="0"/>
          </a:p>
          <a:p>
            <a:pPr lvl="1">
              <a:lnSpc>
                <a:spcPct val="110000"/>
              </a:lnSpc>
            </a:pPr>
            <a:r>
              <a:rPr lang="bg-BG" dirty="0" smtClean="0"/>
              <a:t>Контакти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Създаване на страници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6412" y="1600200"/>
            <a:ext cx="4893336" cy="4464880"/>
          </a:xfrm>
          <a:prstGeom prst="roundRect">
            <a:avLst>
              <a:gd name="adj" fmla="val 2049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11059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Дублирани страници за по-бързо създаване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2412" y="1447800"/>
            <a:ext cx="9180140" cy="4849886"/>
          </a:xfrm>
          <a:prstGeom prst="roundRect">
            <a:avLst>
              <a:gd name="adj" fmla="val 120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61437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auto">
          <a:xfrm>
            <a:off x="760412" y="4724400"/>
            <a:ext cx="3389457" cy="661849"/>
          </a:xfrm>
          <a:prstGeom prst="rect">
            <a:avLst/>
          </a:prstGeom>
          <a:solidFill>
            <a:schemeClr val="accent6">
              <a:lumMod val="90000"/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ru-RU" sz="2600" b="1" dirty="0">
                <a:solidFill>
                  <a:schemeClr val="tx2"/>
                </a:solidFill>
                <a:latin typeface="Consolas" panose="020B0609020204030204" pitchFamily="49" charset="0"/>
                <a:hlinkClick r:id="rId3"/>
              </a:rPr>
              <a:t>http://</a:t>
            </a:r>
            <a:r>
              <a:rPr lang="ru-RU" sz="2600" b="1" dirty="0" smtClean="0">
                <a:solidFill>
                  <a:schemeClr val="tx2"/>
                </a:solidFill>
                <a:latin typeface="Consolas" panose="020B0609020204030204" pitchFamily="49" charset="0"/>
                <a:hlinkClick r:id="rId3"/>
              </a:rPr>
              <a:t>lipsum.com</a:t>
            </a:r>
            <a:endParaRPr lang="en-US" sz="2600" b="1" dirty="0">
              <a:solidFill>
                <a:schemeClr val="tx2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4" y="1151121"/>
            <a:ext cx="5446798" cy="55703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ru-RU" dirty="0">
                <a:solidFill>
                  <a:schemeClr val="tx2"/>
                </a:solidFill>
              </a:rPr>
              <a:t>Поставете </a:t>
            </a:r>
            <a:r>
              <a:rPr lang="ru-RU" b="1" dirty="0">
                <a:solidFill>
                  <a:schemeClr val="tx2"/>
                </a:solidFill>
              </a:rPr>
              <a:t>примерно</a:t>
            </a:r>
            <a:r>
              <a:rPr lang="ru-RU" dirty="0">
                <a:solidFill>
                  <a:schemeClr val="tx2"/>
                </a:solidFill>
              </a:rPr>
              <a:t> </a:t>
            </a:r>
            <a:r>
              <a:rPr lang="ru-RU" dirty="0" smtClean="0">
                <a:solidFill>
                  <a:schemeClr val="tx2"/>
                </a:solidFill>
              </a:rPr>
              <a:t>       </a:t>
            </a:r>
            <a:r>
              <a:rPr lang="ru-RU" b="1" dirty="0" smtClean="0">
                <a:solidFill>
                  <a:schemeClr val="tx2"/>
                </a:solidFill>
              </a:rPr>
              <a:t>съдържание</a:t>
            </a:r>
            <a:r>
              <a:rPr lang="ru-RU" dirty="0" smtClean="0">
                <a:solidFill>
                  <a:schemeClr val="tx2"/>
                </a:solidFill>
              </a:rPr>
              <a:t> </a:t>
            </a:r>
            <a:r>
              <a:rPr lang="ru-RU" dirty="0">
                <a:solidFill>
                  <a:schemeClr val="tx2"/>
                </a:solidFill>
              </a:rPr>
              <a:t>във </a:t>
            </a:r>
            <a:r>
              <a:rPr lang="ru-RU" dirty="0" smtClean="0">
                <a:solidFill>
                  <a:schemeClr val="tx2"/>
                </a:solidFill>
              </a:rPr>
              <a:t>всички  </a:t>
            </a:r>
            <a:r>
              <a:rPr lang="ru-RU" dirty="0">
                <a:solidFill>
                  <a:schemeClr val="tx2"/>
                </a:solidFill>
              </a:rPr>
              <a:t>страници</a:t>
            </a:r>
          </a:p>
          <a:p>
            <a:pPr>
              <a:lnSpc>
                <a:spcPct val="100000"/>
              </a:lnSpc>
            </a:pPr>
            <a:r>
              <a:rPr lang="ru-RU" dirty="0">
                <a:solidFill>
                  <a:schemeClr val="tx2"/>
                </a:solidFill>
              </a:rPr>
              <a:t>Добавяне на </a:t>
            </a:r>
            <a:r>
              <a:rPr lang="ru-RU" dirty="0" smtClean="0">
                <a:solidFill>
                  <a:schemeClr val="tx2"/>
                </a:solidFill>
              </a:rPr>
              <a:t>някои           </a:t>
            </a:r>
            <a:r>
              <a:rPr lang="ru-RU" dirty="0">
                <a:solidFill>
                  <a:schemeClr val="tx2"/>
                </a:solidFill>
              </a:rPr>
              <a:t>публикации (новини)</a:t>
            </a:r>
          </a:p>
          <a:p>
            <a:pPr>
              <a:lnSpc>
                <a:spcPct val="100000"/>
              </a:lnSpc>
            </a:pPr>
            <a:r>
              <a:rPr lang="ru-RU" dirty="0">
                <a:solidFill>
                  <a:schemeClr val="tx2"/>
                </a:solidFill>
              </a:rPr>
              <a:t>Lorem Ipsum генератор: </a:t>
            </a:r>
            <a:endParaRPr lang="ru-RU" dirty="0" smtClean="0">
              <a:solidFill>
                <a:schemeClr val="tx2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Въведете примерно съдържание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6082" y="1313961"/>
            <a:ext cx="5920286" cy="18185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6082" y="3278966"/>
            <a:ext cx="5920286" cy="29717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53943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Примерно съдържание: Постове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545" y="1447801"/>
            <a:ext cx="6629401" cy="4304283"/>
          </a:xfrm>
          <a:prstGeom prst="roundRect">
            <a:avLst>
              <a:gd name="adj" fmla="val 1236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t="-271" b="-1"/>
          <a:stretch/>
        </p:blipFill>
        <p:spPr>
          <a:xfrm>
            <a:off x="6985579" y="1447800"/>
            <a:ext cx="4445750" cy="2712578"/>
          </a:xfrm>
          <a:prstGeom prst="roundRect">
            <a:avLst>
              <a:gd name="adj" fmla="val 1936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2140" y="4160378"/>
            <a:ext cx="6524556" cy="2247029"/>
          </a:xfrm>
          <a:prstGeom prst="roundRect">
            <a:avLst>
              <a:gd name="adj" fmla="val 1882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12526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Създаване на Топ Меню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3412" y="1447800"/>
            <a:ext cx="8361862" cy="4847716"/>
          </a:xfrm>
          <a:prstGeom prst="roundRect">
            <a:avLst>
              <a:gd name="adj" fmla="val 1877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82695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190353" y="1196125"/>
            <a:ext cx="11453540" cy="5201066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ru-RU" sz="3000" b="1" dirty="0"/>
              <a:t>Тъмна цветова тема </a:t>
            </a:r>
            <a:r>
              <a:rPr lang="ru-RU" sz="3000" dirty="0"/>
              <a:t>(по подразбиране в темата </a:t>
            </a:r>
            <a:r>
              <a:rPr lang="ru-RU" sz="3000" b="1" dirty="0" smtClean="0"/>
              <a:t>Sydney</a:t>
            </a:r>
            <a:r>
              <a:rPr lang="ru-RU" sz="3000" dirty="0" smtClean="0"/>
              <a:t>)</a:t>
            </a:r>
            <a:endParaRPr lang="en-US" sz="3000" dirty="0" smtClean="0"/>
          </a:p>
          <a:p>
            <a:pPr lvl="1">
              <a:lnSpc>
                <a:spcPct val="100000"/>
              </a:lnSpc>
            </a:pPr>
            <a:r>
              <a:rPr lang="bg-BG" sz="3000" dirty="0" smtClean="0"/>
              <a:t>Тъмен фон на основните разделения в сайта</a:t>
            </a:r>
            <a:endParaRPr lang="en-US" sz="3000" dirty="0"/>
          </a:p>
          <a:p>
            <a:pPr lvl="1">
              <a:lnSpc>
                <a:spcPct val="100000"/>
              </a:lnSpc>
            </a:pPr>
            <a:r>
              <a:rPr lang="bg-BG" sz="3000" dirty="0" smtClean="0"/>
              <a:t>Светли цветове в </a:t>
            </a:r>
            <a:r>
              <a:rPr lang="en-US" sz="3000" b="1" dirty="0" smtClean="0"/>
              <a:t>header</a:t>
            </a:r>
            <a:r>
              <a:rPr lang="en-US" sz="3000" dirty="0" smtClean="0"/>
              <a:t> </a:t>
            </a:r>
            <a:r>
              <a:rPr lang="en-US" sz="3000" dirty="0"/>
              <a:t>+ </a:t>
            </a:r>
            <a:r>
              <a:rPr lang="en-US" sz="3000" b="1" dirty="0"/>
              <a:t>footer</a:t>
            </a:r>
            <a:r>
              <a:rPr lang="en-US" sz="3000" dirty="0"/>
              <a:t> + </a:t>
            </a:r>
            <a:r>
              <a:rPr lang="en-US" sz="3000" b="1" dirty="0"/>
              <a:t>logo</a:t>
            </a:r>
            <a:r>
              <a:rPr lang="en-US" sz="3000" dirty="0"/>
              <a:t> </a:t>
            </a:r>
            <a:r>
              <a:rPr lang="en-US" sz="3000" dirty="0" smtClean="0"/>
              <a:t>(</a:t>
            </a:r>
            <a:r>
              <a:rPr lang="bg-BG" sz="3000" dirty="0" smtClean="0"/>
              <a:t>бяло</a:t>
            </a:r>
            <a:r>
              <a:rPr lang="en-US" sz="3000" dirty="0" smtClean="0"/>
              <a:t> </a:t>
            </a:r>
            <a:r>
              <a:rPr lang="en-US" sz="3000" dirty="0"/>
              <a:t>/ </a:t>
            </a:r>
            <a:r>
              <a:rPr lang="bg-BG" sz="3000" dirty="0" smtClean="0"/>
              <a:t>оранжево</a:t>
            </a:r>
            <a:r>
              <a:rPr lang="en-US" sz="3000" dirty="0" smtClean="0"/>
              <a:t> </a:t>
            </a:r>
            <a:r>
              <a:rPr lang="en-US" sz="3000" dirty="0"/>
              <a:t>/ </a:t>
            </a:r>
            <a:r>
              <a:rPr lang="bg-BG" sz="3000" dirty="0" smtClean="0"/>
              <a:t>      светло сиво</a:t>
            </a:r>
            <a:r>
              <a:rPr lang="en-US" sz="3000" dirty="0" smtClean="0"/>
              <a:t>)</a:t>
            </a:r>
            <a:endParaRPr lang="en-US" sz="3000" dirty="0"/>
          </a:p>
          <a:p>
            <a:pPr marL="0" indent="0">
              <a:lnSpc>
                <a:spcPct val="100000"/>
              </a:lnSpc>
              <a:buNone/>
            </a:pPr>
            <a:endParaRPr lang="en-US" sz="3000" dirty="0"/>
          </a:p>
          <a:p>
            <a:pPr>
              <a:lnSpc>
                <a:spcPct val="100000"/>
              </a:lnSpc>
            </a:pPr>
            <a:r>
              <a:rPr lang="bg-BG" sz="3000" b="1" dirty="0" smtClean="0"/>
              <a:t>Светла цветова тема </a:t>
            </a:r>
            <a:r>
              <a:rPr lang="en-US" sz="3000" dirty="0" smtClean="0"/>
              <a:t>(</a:t>
            </a:r>
            <a:r>
              <a:rPr lang="bg-BG" sz="3000" dirty="0"/>
              <a:t>цветове по избор в</a:t>
            </a:r>
            <a:r>
              <a:rPr lang="en-US" sz="3000" dirty="0" smtClean="0"/>
              <a:t> </a:t>
            </a:r>
            <a:r>
              <a:rPr lang="en-US" sz="3000" b="1" dirty="0" smtClean="0"/>
              <a:t>Sydney</a:t>
            </a:r>
            <a:r>
              <a:rPr lang="en-US" sz="3000" dirty="0" smtClean="0"/>
              <a:t>)</a:t>
            </a:r>
            <a:endParaRPr lang="en-US" sz="3000" dirty="0"/>
          </a:p>
          <a:p>
            <a:pPr lvl="1">
              <a:lnSpc>
                <a:spcPct val="100000"/>
              </a:lnSpc>
            </a:pPr>
            <a:r>
              <a:rPr lang="bg-BG" sz="3000" dirty="0" smtClean="0"/>
              <a:t>Светли</a:t>
            </a:r>
            <a:r>
              <a:rPr lang="en-US" sz="3000" dirty="0" smtClean="0"/>
              <a:t> </a:t>
            </a:r>
            <a:r>
              <a:rPr lang="bg-BG" sz="3000" dirty="0" smtClean="0"/>
              <a:t>фонове </a:t>
            </a:r>
            <a:r>
              <a:rPr lang="en-US" sz="3000" dirty="0" smtClean="0"/>
              <a:t>/ </a:t>
            </a:r>
            <a:r>
              <a:rPr lang="bg-BG" sz="3000" dirty="0" smtClean="0"/>
              <a:t>тъмни цветове в </a:t>
            </a:r>
            <a:r>
              <a:rPr lang="en-US" sz="3000" b="1" dirty="0" smtClean="0"/>
              <a:t>header</a:t>
            </a:r>
            <a:r>
              <a:rPr lang="en-US" sz="3000" dirty="0" smtClean="0"/>
              <a:t> </a:t>
            </a:r>
            <a:r>
              <a:rPr lang="en-US" sz="3000" dirty="0"/>
              <a:t>+ </a:t>
            </a:r>
            <a:r>
              <a:rPr lang="en-US" sz="3000" b="1" dirty="0"/>
              <a:t>footer</a:t>
            </a:r>
            <a:r>
              <a:rPr lang="en-US" sz="3000" dirty="0"/>
              <a:t> + </a:t>
            </a:r>
            <a:r>
              <a:rPr lang="en-US" sz="3000" b="1" dirty="0"/>
              <a:t>logo</a:t>
            </a:r>
            <a:r>
              <a:rPr lang="en-US" sz="3000" dirty="0"/>
              <a:t> + </a:t>
            </a:r>
            <a:r>
              <a:rPr lang="bg-BG" sz="3000" dirty="0" smtClean="0"/>
              <a:t>          </a:t>
            </a:r>
            <a:r>
              <a:rPr lang="en-US" sz="3000" b="1" dirty="0" smtClean="0"/>
              <a:t>slider</a:t>
            </a:r>
            <a:endParaRPr lang="en-US" sz="3000" b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Избор на цветова тема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3783" y="3048000"/>
            <a:ext cx="7391400" cy="9060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3783" y="5352888"/>
            <a:ext cx="7391400" cy="9060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67295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2" y="1151121"/>
            <a:ext cx="5751600" cy="5570355"/>
          </a:xfrm>
        </p:spPr>
        <p:txBody>
          <a:bodyPr>
            <a:normAutofit lnSpcReduction="10000"/>
          </a:bodyPr>
          <a:lstStyle/>
          <a:p>
            <a:r>
              <a:rPr lang="bg-BG" dirty="0" smtClean="0"/>
              <a:t>Персонализиране на лого</a:t>
            </a:r>
          </a:p>
          <a:p>
            <a:r>
              <a:rPr lang="en-US" b="1" dirty="0" smtClean="0"/>
              <a:t>Header</a:t>
            </a:r>
            <a:r>
              <a:rPr lang="en-US" dirty="0" smtClean="0"/>
              <a:t>: </a:t>
            </a:r>
            <a:r>
              <a:rPr lang="bg-BG" dirty="0" smtClean="0"/>
              <a:t>хоризонтално лого</a:t>
            </a:r>
            <a:endParaRPr lang="en-US" dirty="0" smtClean="0"/>
          </a:p>
          <a:p>
            <a:pPr lvl="2"/>
            <a:r>
              <a:rPr lang="bg-BG" dirty="0" smtClean="0"/>
              <a:t>Прозрачно</a:t>
            </a:r>
            <a:r>
              <a:rPr lang="en-US" dirty="0" smtClean="0"/>
              <a:t>, </a:t>
            </a:r>
            <a:r>
              <a:rPr lang="en-US" dirty="0"/>
              <a:t>height = 200px</a:t>
            </a:r>
          </a:p>
          <a:p>
            <a:pPr lvl="1"/>
            <a:r>
              <a:rPr lang="bg-BG" dirty="0" smtClean="0"/>
              <a:t>Икона на сайта</a:t>
            </a:r>
            <a:r>
              <a:rPr lang="bg-BG" b="1" dirty="0" smtClean="0"/>
              <a:t> (</a:t>
            </a:r>
            <a:r>
              <a:rPr lang="en-US" b="1" dirty="0" smtClean="0"/>
              <a:t>Favicon)</a:t>
            </a:r>
            <a:r>
              <a:rPr lang="bg-BG" dirty="0" smtClean="0"/>
              <a:t>: </a:t>
            </a:r>
          </a:p>
          <a:p>
            <a:pPr lvl="1"/>
            <a:r>
              <a:rPr lang="bg-BG" dirty="0" smtClean="0"/>
              <a:t> Квадратно лого</a:t>
            </a:r>
            <a:r>
              <a:rPr lang="en-US" dirty="0" smtClean="0"/>
              <a:t> - </a:t>
            </a:r>
            <a:r>
              <a:rPr lang="en-US" dirty="0"/>
              <a:t> </a:t>
            </a:r>
            <a:r>
              <a:rPr lang="en-US" dirty="0" smtClean="0"/>
              <a:t>            </a:t>
            </a:r>
            <a:r>
              <a:rPr lang="bg-BG" dirty="0" smtClean="0"/>
              <a:t>    Прозрачно</a:t>
            </a:r>
            <a:r>
              <a:rPr lang="en-US" dirty="0" smtClean="0"/>
              <a:t>, </a:t>
            </a:r>
            <a:r>
              <a:rPr lang="en-US" dirty="0"/>
              <a:t>512px * 512px</a:t>
            </a:r>
          </a:p>
          <a:p>
            <a:pPr>
              <a:spcBef>
                <a:spcPts val="1200"/>
              </a:spcBef>
            </a:pPr>
            <a:r>
              <a:rPr lang="ru-RU" dirty="0"/>
              <a:t>Персонализиране на </a:t>
            </a:r>
            <a:r>
              <a:rPr lang="ru-RU" dirty="0" smtClean="0"/>
              <a:t>               цветове на темата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Лого и цветове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r="5082"/>
          <a:stretch/>
        </p:blipFill>
        <p:spPr>
          <a:xfrm>
            <a:off x="8907374" y="1447800"/>
            <a:ext cx="2521038" cy="50483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1331" y="1448586"/>
            <a:ext cx="2521055" cy="50491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2279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Цветове на сайта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212" y="1591425"/>
            <a:ext cx="2745463" cy="4578094"/>
          </a:xfrm>
          <a:prstGeom prst="roundRect">
            <a:avLst>
              <a:gd name="adj" fmla="val 3143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5212" y="1609627"/>
            <a:ext cx="2745463" cy="4574818"/>
          </a:xfrm>
          <a:prstGeom prst="roundRect">
            <a:avLst>
              <a:gd name="adj" fmla="val 183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5212" y="1600200"/>
            <a:ext cx="2745463" cy="4574818"/>
          </a:xfrm>
          <a:prstGeom prst="roundRect">
            <a:avLst>
              <a:gd name="adj" fmla="val 241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3" name="Right Arrow 2"/>
          <p:cNvSpPr/>
          <p:nvPr/>
        </p:nvSpPr>
        <p:spPr bwMode="auto">
          <a:xfrm>
            <a:off x="4073429" y="3516036"/>
            <a:ext cx="533400" cy="381000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Right Arrow 9"/>
          <p:cNvSpPr/>
          <p:nvPr/>
        </p:nvSpPr>
        <p:spPr bwMode="auto">
          <a:xfrm>
            <a:off x="7886243" y="3516036"/>
            <a:ext cx="533400" cy="381000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2712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0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sz="3500" dirty="0"/>
              <a:t>Персонализиране на шрифтовете на сайта и CSS</a:t>
            </a:r>
            <a:endParaRPr lang="en-US" sz="35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0352" y="1195930"/>
            <a:ext cx="5581273" cy="4824103"/>
          </a:xfrm>
        </p:spPr>
        <p:txBody>
          <a:bodyPr>
            <a:normAutofit/>
          </a:bodyPr>
          <a:lstStyle/>
          <a:p>
            <a:r>
              <a:rPr lang="ru-RU" sz="3000" dirty="0"/>
              <a:t>Направете шрифта на менюто по-голям</a:t>
            </a:r>
            <a:endParaRPr lang="en-US" sz="3000" dirty="0"/>
          </a:p>
          <a:p>
            <a:endParaRPr lang="en-US" sz="300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bg-BG" sz="3000" dirty="0"/>
              <a:t>Горната част на слайдера няма фон </a:t>
            </a:r>
            <a:r>
              <a:rPr lang="en-US" sz="3000" dirty="0">
                <a:sym typeface="Wingdings" panose="05000000000000000000" pitchFamily="2" charset="2"/>
              </a:rPr>
              <a:t> </a:t>
            </a:r>
            <a:r>
              <a:rPr lang="en-US" sz="3000" b="1" dirty="0" smtClean="0">
                <a:sym typeface="Wingdings" panose="05000000000000000000" pitchFamily="2" charset="2"/>
              </a:rPr>
              <a:t>Additional</a:t>
            </a:r>
            <a:r>
              <a:rPr lang="bg-BG" sz="3000" b="1" dirty="0" smtClean="0">
                <a:sym typeface="Wingdings" panose="05000000000000000000" pitchFamily="2" charset="2"/>
              </a:rPr>
              <a:t> </a:t>
            </a:r>
            <a:r>
              <a:rPr lang="en-US" sz="3000" b="1" dirty="0">
                <a:sym typeface="Wingdings" panose="05000000000000000000" pitchFamily="2" charset="2"/>
              </a:rPr>
              <a:t>CSS</a:t>
            </a:r>
            <a:endParaRPr lang="en-US" sz="3000" b="1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sz="30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schemeClr val="bg2"/>
                </a:solidFill>
              </a:rPr>
              <a:pPr/>
              <a:t>28</a:t>
            </a:fld>
            <a:endParaRPr lang="en-US" dirty="0">
              <a:solidFill>
                <a:schemeClr val="bg2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0012" y="2256935"/>
            <a:ext cx="3048000" cy="3689929"/>
          </a:xfrm>
          <a:prstGeom prst="roundRect">
            <a:avLst>
              <a:gd name="adj" fmla="val 2553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3918" y="2256935"/>
            <a:ext cx="3084374" cy="3689929"/>
          </a:xfrm>
          <a:prstGeom prst="roundRect">
            <a:avLst>
              <a:gd name="adj" fmla="val 1241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55719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Персонализиране на разстояния и меню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412" y="1267215"/>
            <a:ext cx="3886200" cy="4548083"/>
          </a:xfrm>
          <a:prstGeom prst="roundRect">
            <a:avLst>
              <a:gd name="adj" fmla="val 1589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6012" y="1267215"/>
            <a:ext cx="3886200" cy="4548083"/>
          </a:xfrm>
          <a:prstGeom prst="roundRect">
            <a:avLst>
              <a:gd name="adj" fmla="val 2319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50805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r>
              <a:rPr lang="en-US" sz="6000" b="1" dirty="0"/>
              <a:t/>
            </a:r>
            <a:br>
              <a:rPr lang="en-US" sz="6000" b="1" dirty="0"/>
            </a:br>
            <a:r>
              <a:rPr lang="en-US" sz="11500" b="1" noProof="1" smtClean="0"/>
              <a:t>#wp-teachers</a:t>
            </a:r>
            <a:endParaRPr lang="en-US" noProof="1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Имате въпрос</a:t>
            </a:r>
            <a:r>
              <a:rPr lang="en-US" dirty="0" smtClean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8725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4608599" cy="5570355"/>
          </a:xfrm>
        </p:spPr>
        <p:txBody>
          <a:bodyPr>
            <a:normAutofit/>
          </a:bodyPr>
          <a:lstStyle/>
          <a:p>
            <a:r>
              <a:rPr lang="bg-BG" dirty="0" smtClean="0"/>
              <a:t>Подгответе снимки</a:t>
            </a:r>
            <a:r>
              <a:rPr lang="en-US" dirty="0" smtClean="0"/>
              <a:t>:</a:t>
            </a:r>
            <a:endParaRPr lang="en-US" dirty="0"/>
          </a:p>
          <a:p>
            <a:pPr lvl="1"/>
            <a:r>
              <a:rPr lang="bg-BG" dirty="0" smtClean="0"/>
              <a:t>Размер</a:t>
            </a:r>
            <a:r>
              <a:rPr lang="en-US" dirty="0" smtClean="0"/>
              <a:t> </a:t>
            </a:r>
            <a:r>
              <a:rPr lang="en-US" b="1" dirty="0"/>
              <a:t>1920</a:t>
            </a:r>
            <a:r>
              <a:rPr lang="en-US" dirty="0"/>
              <a:t> x </a:t>
            </a:r>
            <a:r>
              <a:rPr lang="en-US" b="1" dirty="0"/>
              <a:t>1275</a:t>
            </a:r>
          </a:p>
          <a:p>
            <a:pPr>
              <a:spcBef>
                <a:spcPts val="1200"/>
              </a:spcBef>
            </a:pPr>
            <a:r>
              <a:rPr lang="bg-BG" dirty="0" smtClean="0"/>
              <a:t>Добавете слайдове   </a:t>
            </a:r>
            <a:r>
              <a:rPr lang="en-US" dirty="0" smtClean="0"/>
              <a:t>(</a:t>
            </a:r>
            <a:r>
              <a:rPr lang="bg-BG" dirty="0" smtClean="0"/>
              <a:t>снимки</a:t>
            </a:r>
            <a:r>
              <a:rPr lang="en-US" dirty="0" smtClean="0"/>
              <a:t> </a:t>
            </a:r>
            <a:r>
              <a:rPr lang="en-US" dirty="0"/>
              <a:t>+ </a:t>
            </a:r>
            <a:r>
              <a:rPr lang="bg-BG" dirty="0" smtClean="0"/>
              <a:t>заглавия</a:t>
            </a:r>
            <a:r>
              <a:rPr lang="en-US" dirty="0" smtClean="0"/>
              <a:t> </a:t>
            </a:r>
            <a:r>
              <a:rPr lang="en-US" dirty="0"/>
              <a:t>+ </a:t>
            </a:r>
            <a:r>
              <a:rPr lang="bg-BG" dirty="0" smtClean="0"/>
              <a:t>подзаглавия</a:t>
            </a:r>
            <a:r>
              <a:rPr lang="en-US" dirty="0" smtClean="0"/>
              <a:t>)</a:t>
            </a:r>
            <a:endParaRPr lang="en-US" dirty="0"/>
          </a:p>
          <a:p>
            <a:pPr>
              <a:spcBef>
                <a:spcPts val="1200"/>
              </a:spcBef>
            </a:pPr>
            <a:r>
              <a:rPr lang="bg-BG" dirty="0"/>
              <a:t>Персонализирайте</a:t>
            </a:r>
            <a:r>
              <a:rPr lang="en-US" dirty="0" smtClean="0"/>
              <a:t> </a:t>
            </a:r>
            <a:r>
              <a:rPr lang="bg-BG" dirty="0" smtClean="0"/>
              <a:t>   </a:t>
            </a:r>
            <a:r>
              <a:rPr lang="en-US" dirty="0" smtClean="0"/>
              <a:t>"</a:t>
            </a:r>
            <a:r>
              <a:rPr lang="en-US" b="1" dirty="0" smtClean="0"/>
              <a:t>call-to-action</a:t>
            </a:r>
            <a:r>
              <a:rPr lang="en-US" dirty="0"/>
              <a:t>" </a:t>
            </a:r>
            <a:r>
              <a:rPr lang="bg-BG" dirty="0" smtClean="0"/>
              <a:t>линка</a:t>
            </a:r>
            <a:r>
              <a:rPr lang="en-US" dirty="0" smtClean="0"/>
              <a:t> </a:t>
            </a:r>
            <a:r>
              <a:rPr lang="en-US" dirty="0"/>
              <a:t>+ </a:t>
            </a:r>
            <a:r>
              <a:rPr lang="bg-BG" dirty="0" smtClean="0"/>
              <a:t>текста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Начална страница - </a:t>
            </a:r>
            <a:r>
              <a:rPr lang="en-US" dirty="0" smtClean="0"/>
              <a:t>Slider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7212" y="1371600"/>
            <a:ext cx="2398014" cy="4887089"/>
          </a:xfrm>
          <a:prstGeom prst="roundRect">
            <a:avLst>
              <a:gd name="adj" fmla="val 6235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9369" y="2001064"/>
            <a:ext cx="3368386" cy="3628159"/>
          </a:xfrm>
          <a:prstGeom prst="roundRect">
            <a:avLst>
              <a:gd name="adj" fmla="val 3836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91566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Slider </a:t>
            </a:r>
            <a:r>
              <a:rPr lang="bg-BG" dirty="0" smtClean="0"/>
              <a:t>текст</a:t>
            </a:r>
            <a:r>
              <a:rPr lang="en-US" dirty="0" smtClean="0"/>
              <a:t>: </a:t>
            </a:r>
            <a:r>
              <a:rPr lang="bg-BG" dirty="0" smtClean="0"/>
              <a:t>Добавяне на сянка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4408" y="1371598"/>
            <a:ext cx="3778992" cy="4959927"/>
          </a:xfrm>
          <a:prstGeom prst="roundRect">
            <a:avLst>
              <a:gd name="adj" fmla="val 385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812" y="1705591"/>
            <a:ext cx="6434754" cy="4291943"/>
          </a:xfrm>
          <a:prstGeom prst="roundRect">
            <a:avLst>
              <a:gd name="adj" fmla="val 2883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3" name="Right Arrow 2"/>
          <p:cNvSpPr/>
          <p:nvPr/>
        </p:nvSpPr>
        <p:spPr bwMode="auto">
          <a:xfrm>
            <a:off x="7146887" y="3581400"/>
            <a:ext cx="457200" cy="381000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2233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Header Media Images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2167" y="1251700"/>
            <a:ext cx="2802427" cy="5454340"/>
          </a:xfrm>
          <a:prstGeom prst="roundRect">
            <a:avLst>
              <a:gd name="adj" fmla="val 521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665" y="2343346"/>
            <a:ext cx="3810000" cy="3048000"/>
          </a:xfrm>
          <a:prstGeom prst="roundRect">
            <a:avLst>
              <a:gd name="adj" fmla="val 3955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/>
          <a:srcRect r="4318"/>
          <a:stretch/>
        </p:blipFill>
        <p:spPr>
          <a:xfrm>
            <a:off x="7959096" y="2362200"/>
            <a:ext cx="3818659" cy="3029146"/>
          </a:xfrm>
          <a:prstGeom prst="roundRect">
            <a:avLst>
              <a:gd name="adj" fmla="val 210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3" name="Right Arrow 2"/>
          <p:cNvSpPr/>
          <p:nvPr/>
        </p:nvSpPr>
        <p:spPr bwMode="auto">
          <a:xfrm>
            <a:off x="4367738" y="3657600"/>
            <a:ext cx="278874" cy="209746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Right Arrow 11"/>
          <p:cNvSpPr/>
          <p:nvPr/>
        </p:nvSpPr>
        <p:spPr bwMode="auto">
          <a:xfrm>
            <a:off x="7592408" y="3687057"/>
            <a:ext cx="278874" cy="209746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6779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2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/>
        <p:txBody>
          <a:bodyPr/>
          <a:lstStyle/>
          <a:p>
            <a:r>
              <a:rPr lang="bg-BG" dirty="0" smtClean="0"/>
              <a:t>Персонализирайте</a:t>
            </a:r>
            <a:r>
              <a:rPr lang="en-US" dirty="0" smtClean="0"/>
              <a:t> sidebar </a:t>
            </a:r>
            <a:r>
              <a:rPr lang="bg-BG" dirty="0" smtClean="0"/>
              <a:t>/</a:t>
            </a:r>
            <a:r>
              <a:rPr lang="en-US" dirty="0" smtClean="0"/>
              <a:t> </a:t>
            </a:r>
            <a:r>
              <a:rPr lang="en-US" dirty="0"/>
              <a:t>footer </a:t>
            </a:r>
            <a:r>
              <a:rPr lang="bg-BG" dirty="0" smtClean="0"/>
              <a:t>джаджите (</a:t>
            </a:r>
            <a:r>
              <a:rPr lang="en-US" b="1" dirty="0" smtClean="0"/>
              <a:t>widgets</a:t>
            </a:r>
            <a:r>
              <a:rPr lang="en-US" dirty="0" smtClean="0"/>
              <a:t>)</a:t>
            </a:r>
            <a:endParaRPr lang="bg-BG" dirty="0"/>
          </a:p>
          <a:p>
            <a:pPr lvl="1"/>
            <a:r>
              <a:rPr lang="bg-BG" dirty="0" smtClean="0"/>
              <a:t>Използвайте</a:t>
            </a:r>
            <a:r>
              <a:rPr lang="en-US" dirty="0" smtClean="0"/>
              <a:t> </a:t>
            </a:r>
            <a:r>
              <a:rPr lang="en-US" b="1" dirty="0"/>
              <a:t>Anywhere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/>
              <a:t>Elementor</a:t>
            </a:r>
            <a:r>
              <a:rPr lang="en-US" dirty="0"/>
              <a:t> </a:t>
            </a:r>
            <a:r>
              <a:rPr lang="bg-BG" dirty="0" smtClean="0"/>
              <a:t>за генериране на кратък   код (</a:t>
            </a:r>
            <a:r>
              <a:rPr lang="en-US" b="1" dirty="0" smtClean="0"/>
              <a:t>short</a:t>
            </a:r>
            <a:r>
              <a:rPr lang="bg-BG" dirty="0" smtClean="0"/>
              <a:t> </a:t>
            </a:r>
            <a:r>
              <a:rPr lang="en-US" b="1" dirty="0" smtClean="0"/>
              <a:t>code</a:t>
            </a:r>
            <a:r>
              <a:rPr lang="bg-BG" dirty="0" smtClean="0"/>
              <a:t>)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Sidebar / Footer </a:t>
            </a:r>
            <a:r>
              <a:rPr lang="en-US" dirty="0"/>
              <a:t>Widgets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7212" y="3137514"/>
            <a:ext cx="8853909" cy="3283248"/>
          </a:xfrm>
          <a:prstGeom prst="roundRect">
            <a:avLst>
              <a:gd name="adj" fmla="val 2277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53815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4294967295"/>
          </p:nvPr>
        </p:nvSpPr>
        <p:spPr>
          <a:xfrm>
            <a:off x="190363" y="1138844"/>
            <a:ext cx="11998462" cy="5242906"/>
          </a:xfrm>
        </p:spPr>
        <p:txBody>
          <a:bodyPr/>
          <a:lstStyle/>
          <a:p>
            <a:r>
              <a:rPr lang="bg-BG" dirty="0"/>
              <a:t>Използвайте "</a:t>
            </a:r>
            <a:r>
              <a:rPr lang="en-US" b="1" dirty="0"/>
              <a:t>Anywhere</a:t>
            </a:r>
            <a:r>
              <a:rPr lang="en-US" dirty="0"/>
              <a:t> </a:t>
            </a:r>
            <a:r>
              <a:rPr lang="en-US" b="1" dirty="0"/>
              <a:t>Elementor</a:t>
            </a:r>
            <a:r>
              <a:rPr lang="en-US" dirty="0"/>
              <a:t>", </a:t>
            </a:r>
            <a:r>
              <a:rPr lang="bg-BG" dirty="0"/>
              <a:t>за да </a:t>
            </a:r>
            <a:r>
              <a:rPr lang="bg-BG" dirty="0" smtClean="0"/>
              <a:t>създадете</a:t>
            </a:r>
            <a:r>
              <a:rPr lang="en-US" dirty="0" smtClean="0"/>
              <a:t>:</a:t>
            </a:r>
            <a:endParaRPr lang="bg-BG" dirty="0"/>
          </a:p>
          <a:p>
            <a:pPr lvl="1"/>
            <a:r>
              <a:rPr lang="bg-BG" dirty="0" smtClean="0"/>
              <a:t>Шаблон</a:t>
            </a:r>
            <a:r>
              <a:rPr lang="en-US" dirty="0" smtClean="0"/>
              <a:t> </a:t>
            </a:r>
            <a:r>
              <a:rPr lang="bg-BG" dirty="0" smtClean="0"/>
              <a:t>за „Контакти“ - </a:t>
            </a:r>
            <a:r>
              <a:rPr lang="en-US" dirty="0" smtClean="0"/>
              <a:t>footer (</a:t>
            </a:r>
            <a:r>
              <a:rPr lang="bg-BG" b="1" dirty="0" smtClean="0"/>
              <a:t>икони</a:t>
            </a:r>
            <a:r>
              <a:rPr lang="en-US" dirty="0" smtClean="0"/>
              <a:t> </a:t>
            </a:r>
            <a:r>
              <a:rPr lang="en-US" dirty="0"/>
              <a:t>+ </a:t>
            </a:r>
            <a:r>
              <a:rPr lang="bg-BG" b="1" dirty="0" smtClean="0"/>
              <a:t>заглавия</a:t>
            </a:r>
            <a:r>
              <a:rPr lang="en-US" dirty="0" smtClean="0"/>
              <a:t> </a:t>
            </a:r>
            <a:r>
              <a:rPr lang="en-US" dirty="0"/>
              <a:t>+ </a:t>
            </a:r>
            <a:r>
              <a:rPr lang="bg-BG" b="1" dirty="0" smtClean="0"/>
              <a:t>текст</a:t>
            </a:r>
            <a:r>
              <a:rPr lang="en-US" dirty="0" smtClean="0"/>
              <a:t>)</a:t>
            </a:r>
            <a:endParaRPr lang="en-US" dirty="0"/>
          </a:p>
          <a:p>
            <a:pPr lvl="1"/>
            <a:r>
              <a:rPr lang="bg-BG" dirty="0" smtClean="0"/>
              <a:t>Шаблон за „За нас“ - </a:t>
            </a:r>
            <a:r>
              <a:rPr lang="en-US" dirty="0" smtClean="0"/>
              <a:t>footer </a:t>
            </a:r>
            <a:r>
              <a:rPr lang="en-US" dirty="0"/>
              <a:t>(</a:t>
            </a:r>
            <a:r>
              <a:rPr lang="en-US" b="1" dirty="0"/>
              <a:t>social</a:t>
            </a:r>
            <a:r>
              <a:rPr lang="en-US" dirty="0"/>
              <a:t> </a:t>
            </a:r>
            <a:r>
              <a:rPr lang="bg-BG" b="1" dirty="0" smtClean="0"/>
              <a:t>икона</a:t>
            </a:r>
            <a:r>
              <a:rPr lang="en-US" b="1" dirty="0" smtClean="0"/>
              <a:t>s</a:t>
            </a:r>
            <a:r>
              <a:rPr lang="en-US" dirty="0" smtClean="0"/>
              <a:t> </a:t>
            </a:r>
            <a:r>
              <a:rPr lang="en-US" b="1" dirty="0"/>
              <a:t>widget</a:t>
            </a:r>
            <a:r>
              <a:rPr lang="en-US" dirty="0"/>
              <a:t>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Създайте </a:t>
            </a:r>
            <a:r>
              <a:rPr lang="en-US" dirty="0" smtClean="0"/>
              <a:t>Site </a:t>
            </a:r>
            <a:r>
              <a:rPr lang="en-US" dirty="0"/>
              <a:t>Footer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012" y="3276600"/>
            <a:ext cx="10715611" cy="2920146"/>
          </a:xfrm>
          <a:prstGeom prst="roundRect">
            <a:avLst>
              <a:gd name="adj" fmla="val 1492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04557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3956607" cy="3606311"/>
          </a:xfrm>
        </p:spPr>
        <p:txBody>
          <a:bodyPr>
            <a:normAutofit/>
          </a:bodyPr>
          <a:lstStyle/>
          <a:p>
            <a:r>
              <a:rPr lang="bg-BG" dirty="0" smtClean="0"/>
              <a:t>Икони</a:t>
            </a:r>
            <a:endParaRPr lang="en-US" dirty="0"/>
          </a:p>
          <a:p>
            <a:pPr lvl="1"/>
            <a:r>
              <a:rPr lang="en-US" b="1" dirty="0"/>
              <a:t>location-arrow</a:t>
            </a:r>
          </a:p>
          <a:p>
            <a:pPr lvl="1"/>
            <a:r>
              <a:rPr lang="en-US" b="1" dirty="0" smtClean="0"/>
              <a:t>phone</a:t>
            </a:r>
            <a:endParaRPr lang="en-US" b="1" dirty="0"/>
          </a:p>
          <a:p>
            <a:pPr lvl="1"/>
            <a:r>
              <a:rPr lang="en-US" b="1" dirty="0" smtClean="0"/>
              <a:t>envelope</a:t>
            </a:r>
            <a:endParaRPr lang="en-US" b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„</a:t>
            </a:r>
            <a:r>
              <a:rPr lang="bg-BG" dirty="0" smtClean="0"/>
              <a:t>Контакти</a:t>
            </a:r>
            <a:r>
              <a:rPr lang="en-US" dirty="0" smtClean="0"/>
              <a:t>" </a:t>
            </a:r>
            <a:r>
              <a:rPr lang="bg-BG" dirty="0" smtClean="0"/>
              <a:t>-</a:t>
            </a:r>
            <a:r>
              <a:rPr lang="en-US" dirty="0" smtClean="0"/>
              <a:t> </a:t>
            </a:r>
            <a:r>
              <a:rPr lang="en-US" dirty="0"/>
              <a:t>AE </a:t>
            </a:r>
            <a:r>
              <a:rPr lang="bg-BG" dirty="0"/>
              <a:t>Шаблон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6023" y="1295911"/>
            <a:ext cx="5105400" cy="2639192"/>
          </a:xfrm>
          <a:prstGeom prst="roundRect">
            <a:avLst>
              <a:gd name="adj" fmla="val 1451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3155" y="1959547"/>
            <a:ext cx="2514600" cy="3951112"/>
          </a:xfrm>
          <a:prstGeom prst="roundRect">
            <a:avLst>
              <a:gd name="adj" fmla="val 1471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5025" y="4018961"/>
            <a:ext cx="5105400" cy="2479396"/>
          </a:xfrm>
          <a:prstGeom prst="roundRect">
            <a:avLst>
              <a:gd name="adj" fmla="val 99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714" y="4056961"/>
            <a:ext cx="1957823" cy="2403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561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Социални</a:t>
            </a:r>
            <a:r>
              <a:rPr lang="en-US" dirty="0" smtClean="0"/>
              <a:t> </a:t>
            </a:r>
            <a:r>
              <a:rPr lang="bg-BG" dirty="0" smtClean="0"/>
              <a:t>икони</a:t>
            </a:r>
            <a:r>
              <a:rPr lang="bg-BG" dirty="0"/>
              <a:t> </a:t>
            </a:r>
            <a:r>
              <a:rPr lang="bg-BG" dirty="0" smtClean="0"/>
              <a:t>-</a:t>
            </a:r>
            <a:r>
              <a:rPr lang="en-US" dirty="0" smtClean="0"/>
              <a:t> </a:t>
            </a:r>
            <a:r>
              <a:rPr lang="en-US" dirty="0"/>
              <a:t>AE </a:t>
            </a:r>
            <a:r>
              <a:rPr lang="bg-BG" dirty="0" smtClean="0"/>
              <a:t>Шаблон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5812" y="1524000"/>
            <a:ext cx="8465022" cy="4741596"/>
          </a:xfrm>
          <a:prstGeom prst="roundRect">
            <a:avLst>
              <a:gd name="adj" fmla="val 123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48322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2"/>
          <a:srcRect b="114"/>
          <a:stretch/>
        </p:blipFill>
        <p:spPr>
          <a:xfrm>
            <a:off x="2741612" y="838200"/>
            <a:ext cx="6693770" cy="3657600"/>
          </a:xfrm>
          <a:prstGeom prst="roundRect">
            <a:avLst>
              <a:gd name="adj" fmla="val 215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 smtClean="0"/>
              <a:t>Начална страница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bg-BG" dirty="0" smtClean="0"/>
              <a:t>Изграждане на страница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0342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38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6818399" cy="5570355"/>
          </a:xfrm>
        </p:spPr>
        <p:txBody>
          <a:bodyPr/>
          <a:lstStyle/>
          <a:p>
            <a:r>
              <a:rPr lang="ru-RU" dirty="0"/>
              <a:t>Персонализирайте глобалните </a:t>
            </a:r>
            <a:r>
              <a:rPr lang="ru-RU" dirty="0" smtClean="0"/>
              <a:t> </a:t>
            </a:r>
            <a:r>
              <a:rPr lang="ru-RU" b="1" dirty="0" smtClean="0"/>
              <a:t>шрифтове</a:t>
            </a:r>
            <a:r>
              <a:rPr lang="ru-RU" dirty="0" smtClean="0"/>
              <a:t> </a:t>
            </a:r>
            <a:r>
              <a:rPr lang="ru-RU" dirty="0"/>
              <a:t>и </a:t>
            </a:r>
            <a:r>
              <a:rPr lang="ru-RU" b="1" dirty="0"/>
              <a:t>цветове</a:t>
            </a:r>
            <a:r>
              <a:rPr lang="ru-RU" dirty="0"/>
              <a:t> в </a:t>
            </a:r>
            <a:r>
              <a:rPr lang="ru-RU" b="1" dirty="0"/>
              <a:t>Elementor</a:t>
            </a:r>
            <a:endParaRPr lang="en-US" b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Цветове и шрифтове - </a:t>
            </a:r>
            <a:r>
              <a:rPr lang="en-US" dirty="0" smtClean="0"/>
              <a:t>Elementor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r="1268"/>
          <a:stretch/>
        </p:blipFill>
        <p:spPr>
          <a:xfrm>
            <a:off x="3118796" y="2546217"/>
            <a:ext cx="4865252" cy="3850978"/>
          </a:xfrm>
          <a:prstGeom prst="roundRect">
            <a:avLst>
              <a:gd name="adj" fmla="val 220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280" y="2546219"/>
            <a:ext cx="2384248" cy="3835530"/>
          </a:xfrm>
          <a:prstGeom prst="roundRect">
            <a:avLst>
              <a:gd name="adj" fmla="val 1873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3316" y="1521775"/>
            <a:ext cx="3400084" cy="4859973"/>
          </a:xfrm>
          <a:prstGeom prst="roundRect">
            <a:avLst>
              <a:gd name="adj" fmla="val 1976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85529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39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8342399" cy="5570355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10000"/>
              </a:lnSpc>
            </a:pPr>
            <a:r>
              <a:rPr lang="en-US" b="1" dirty="0"/>
              <a:t>S</a:t>
            </a:r>
            <a:r>
              <a:rPr lang="en-US" b="1" dirty="0" smtClean="0"/>
              <a:t>pacer</a:t>
            </a:r>
            <a:r>
              <a:rPr lang="en-US" dirty="0" smtClean="0"/>
              <a:t> / </a:t>
            </a:r>
            <a:r>
              <a:rPr lang="en-US" b="1" dirty="0"/>
              <a:t>top-margin</a:t>
            </a:r>
            <a:r>
              <a:rPr lang="en-US" dirty="0"/>
              <a:t> </a:t>
            </a:r>
            <a:r>
              <a:rPr lang="bg-BG" dirty="0" smtClean="0"/>
              <a:t>за секцията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10000"/>
              </a:lnSpc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10000"/>
              </a:lnSpc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10000"/>
              </a:lnSpc>
            </a:pPr>
            <a:r>
              <a:rPr lang="ru-RU" dirty="0"/>
              <a:t>Добавете </a:t>
            </a:r>
            <a:r>
              <a:rPr lang="ru-RU" dirty="0" smtClean="0"/>
              <a:t>оформление (</a:t>
            </a:r>
            <a:r>
              <a:rPr lang="en-US" b="1" dirty="0" smtClean="0"/>
              <a:t>Layout</a:t>
            </a:r>
            <a:r>
              <a:rPr lang="en-US" dirty="0" smtClean="0"/>
              <a:t>)</a:t>
            </a:r>
            <a:r>
              <a:rPr lang="ru-RU" dirty="0" smtClean="0"/>
              <a:t> </a:t>
            </a:r>
            <a:r>
              <a:rPr lang="ru-RU" dirty="0"/>
              <a:t>с 3 колони</a:t>
            </a:r>
          </a:p>
          <a:p>
            <a:pPr lvl="1">
              <a:lnSpc>
                <a:spcPct val="110000"/>
              </a:lnSpc>
            </a:pPr>
            <a:r>
              <a:rPr lang="ru-RU" dirty="0" smtClean="0"/>
              <a:t>«</a:t>
            </a:r>
            <a:r>
              <a:rPr lang="ru-RU" b="1" dirty="0" smtClean="0"/>
              <a:t>Кои</a:t>
            </a:r>
            <a:r>
              <a:rPr lang="ru-RU" dirty="0" smtClean="0"/>
              <a:t> </a:t>
            </a:r>
            <a:r>
              <a:rPr lang="ru-RU" b="1" dirty="0" smtClean="0"/>
              <a:t>сме</a:t>
            </a:r>
            <a:r>
              <a:rPr lang="ru-RU" dirty="0" smtClean="0"/>
              <a:t> </a:t>
            </a:r>
            <a:r>
              <a:rPr lang="ru-RU" b="1" dirty="0" smtClean="0"/>
              <a:t>ние</a:t>
            </a:r>
            <a:r>
              <a:rPr lang="ru-RU" dirty="0" smtClean="0"/>
              <a:t>?» </a:t>
            </a:r>
            <a:r>
              <a:rPr lang="ru-RU" dirty="0"/>
              <a:t>(заглавие + икона + текст</a:t>
            </a:r>
            <a:r>
              <a:rPr lang="ru-RU" dirty="0" smtClean="0"/>
              <a:t>)</a:t>
            </a:r>
          </a:p>
          <a:p>
            <a:pPr lvl="1">
              <a:lnSpc>
                <a:spcPct val="110000"/>
              </a:lnSpc>
            </a:pPr>
            <a:r>
              <a:rPr lang="ru-RU" dirty="0" smtClean="0"/>
              <a:t>«</a:t>
            </a:r>
            <a:r>
              <a:rPr lang="ru-RU" b="1" dirty="0" smtClean="0"/>
              <a:t>Проекти</a:t>
            </a:r>
            <a:r>
              <a:rPr lang="ru-RU" dirty="0" smtClean="0"/>
              <a:t>»</a:t>
            </a:r>
            <a:r>
              <a:rPr lang="en-US" dirty="0" smtClean="0"/>
              <a:t> (</a:t>
            </a:r>
            <a:r>
              <a:rPr lang="ru-RU" dirty="0"/>
              <a:t>заглавие</a:t>
            </a:r>
            <a:r>
              <a:rPr lang="en-US" dirty="0" smtClean="0"/>
              <a:t> </a:t>
            </a:r>
            <a:r>
              <a:rPr lang="en-US" dirty="0"/>
              <a:t>+ </a:t>
            </a:r>
            <a:r>
              <a:rPr lang="bg-BG" dirty="0" smtClean="0"/>
              <a:t>икона</a:t>
            </a:r>
            <a:r>
              <a:rPr lang="en-US" dirty="0" smtClean="0"/>
              <a:t> </a:t>
            </a:r>
            <a:r>
              <a:rPr lang="en-US" dirty="0"/>
              <a:t>+</a:t>
            </a:r>
            <a:br>
              <a:rPr lang="en-US" dirty="0"/>
            </a:br>
            <a:r>
              <a:rPr lang="bg-BG" dirty="0" smtClean="0"/>
              <a:t>подзаглавие</a:t>
            </a:r>
            <a:r>
              <a:rPr lang="en-US" dirty="0" smtClean="0"/>
              <a:t> </a:t>
            </a:r>
            <a:r>
              <a:rPr lang="en-US" dirty="0"/>
              <a:t>+ </a:t>
            </a:r>
            <a:r>
              <a:rPr lang="bg-BG" dirty="0" smtClean="0"/>
              <a:t>текст</a:t>
            </a:r>
            <a:r>
              <a:rPr lang="en-US" dirty="0" smtClean="0"/>
              <a:t> </a:t>
            </a:r>
            <a:r>
              <a:rPr lang="en-US" dirty="0"/>
              <a:t>+ </a:t>
            </a:r>
            <a:r>
              <a:rPr lang="bg-BG" dirty="0" smtClean="0"/>
              <a:t>бутон</a:t>
            </a:r>
            <a:r>
              <a:rPr lang="en-US" dirty="0" smtClean="0"/>
              <a:t>)</a:t>
            </a:r>
            <a:endParaRPr lang="en-US" dirty="0"/>
          </a:p>
          <a:p>
            <a:pPr lvl="1">
              <a:lnSpc>
                <a:spcPct val="110000"/>
              </a:lnSpc>
            </a:pPr>
            <a:r>
              <a:rPr lang="ru-RU" dirty="0" smtClean="0"/>
              <a:t>«</a:t>
            </a:r>
            <a:r>
              <a:rPr lang="ru-RU" b="1" dirty="0" smtClean="0"/>
              <a:t>Новини</a:t>
            </a:r>
            <a:r>
              <a:rPr lang="ru-RU" dirty="0" smtClean="0"/>
              <a:t>»</a:t>
            </a:r>
            <a:r>
              <a:rPr lang="en-US" dirty="0" smtClean="0"/>
              <a:t> (</a:t>
            </a:r>
            <a:r>
              <a:rPr lang="bg-BG" dirty="0" smtClean="0"/>
              <a:t>заглавие</a:t>
            </a:r>
            <a:r>
              <a:rPr lang="en-US" dirty="0" smtClean="0"/>
              <a:t> +</a:t>
            </a:r>
            <a:r>
              <a:rPr lang="en-US" b="1" dirty="0" smtClean="0"/>
              <a:t> </a:t>
            </a:r>
            <a:r>
              <a:rPr lang="en-US" b="1" dirty="0"/>
              <a:t>post loop</a:t>
            </a:r>
            <a:br>
              <a:rPr lang="en-US" b="1" dirty="0"/>
            </a:br>
            <a:r>
              <a:rPr lang="en-US" b="1" dirty="0"/>
              <a:t>widget</a:t>
            </a:r>
            <a:r>
              <a:rPr lang="en-US" dirty="0"/>
              <a:t>)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Оформление на начална страница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25018" t="29134" r="6213" b="51514"/>
          <a:stretch/>
        </p:blipFill>
        <p:spPr>
          <a:xfrm>
            <a:off x="710526" y="1828800"/>
            <a:ext cx="7321017" cy="1105211"/>
          </a:xfrm>
          <a:prstGeom prst="roundRect">
            <a:avLst>
              <a:gd name="adj" fmla="val 3476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9694" y="1495135"/>
            <a:ext cx="3182329" cy="2686382"/>
          </a:xfrm>
          <a:prstGeom prst="roundRect">
            <a:avLst>
              <a:gd name="adj" fmla="val 3407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8297" y="4349234"/>
            <a:ext cx="3603726" cy="2079384"/>
          </a:xfrm>
          <a:prstGeom prst="roundRect">
            <a:avLst>
              <a:gd name="adj" fmla="val 5209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8764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15000"/>
              </a:lnSpc>
            </a:pPr>
            <a:r>
              <a:rPr lang="ru-RU" dirty="0"/>
              <a:t>Изисквания на сайта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dirty="0"/>
              <a:t>Изисквания и прототипи</a:t>
            </a:r>
          </a:p>
        </p:txBody>
      </p:sp>
      <p:pic>
        <p:nvPicPr>
          <p:cNvPr id="1028" name="Picture 4" descr="Свързано изображение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5837" y="1600200"/>
            <a:ext cx="2217151" cy="2217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4452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40</a:t>
            </a:fld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2589212" y="1335067"/>
            <a:ext cx="6946569" cy="5062128"/>
          </a:xfrm>
          <a:prstGeom prst="roundRect">
            <a:avLst>
              <a:gd name="adj" fmla="val 959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Начална страница</a:t>
            </a:r>
            <a:r>
              <a:rPr lang="en-US" dirty="0"/>
              <a:t>: </a:t>
            </a:r>
            <a:r>
              <a:rPr lang="bg-BG" dirty="0"/>
              <a:t>Секция </a:t>
            </a:r>
            <a:r>
              <a:rPr lang="bg-BG" dirty="0" smtClean="0"/>
              <a:t>„Кои сме ние“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4970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41</a:t>
            </a:fld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2513012" y="1433587"/>
            <a:ext cx="6934700" cy="5118030"/>
          </a:xfrm>
          <a:prstGeom prst="roundRect">
            <a:avLst>
              <a:gd name="adj" fmla="val 1595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Начална страница</a:t>
            </a:r>
            <a:r>
              <a:rPr lang="en-US" dirty="0"/>
              <a:t>: </a:t>
            </a:r>
            <a:r>
              <a:rPr lang="bg-BG" dirty="0"/>
              <a:t>Секция </a:t>
            </a:r>
            <a:r>
              <a:rPr lang="bg-BG" dirty="0" smtClean="0"/>
              <a:t>„Проекти“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1317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Начална страница</a:t>
            </a:r>
            <a:r>
              <a:rPr lang="en-US" dirty="0" smtClean="0"/>
              <a:t>: </a:t>
            </a:r>
            <a:r>
              <a:rPr lang="bg-BG" dirty="0" smtClean="0"/>
              <a:t>Секция „Новини“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212" y="1327614"/>
            <a:ext cx="5544970" cy="2253786"/>
          </a:xfrm>
          <a:prstGeom prst="roundRect">
            <a:avLst>
              <a:gd name="adj" fmla="val 202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212" y="3682138"/>
            <a:ext cx="2001271" cy="2715057"/>
          </a:xfrm>
          <a:prstGeom prst="roundRect">
            <a:avLst>
              <a:gd name="adj" fmla="val 247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1283" y="3323134"/>
            <a:ext cx="2857899" cy="3096057"/>
          </a:xfrm>
          <a:prstGeom prst="roundRect">
            <a:avLst>
              <a:gd name="adj" fmla="val 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2796" y="1327613"/>
            <a:ext cx="4333902" cy="5091577"/>
          </a:xfrm>
          <a:prstGeom prst="roundRect">
            <a:avLst>
              <a:gd name="adj" fmla="val 179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83122" y="3918681"/>
            <a:ext cx="2394633" cy="2306410"/>
          </a:xfrm>
          <a:prstGeom prst="roundRect">
            <a:avLst>
              <a:gd name="adj" fmla="val 82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97436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1377" y="838200"/>
            <a:ext cx="7846072" cy="3586304"/>
          </a:xfrm>
          <a:prstGeom prst="roundRect">
            <a:avLst>
              <a:gd name="adj" fmla="val 123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 smtClean="0"/>
              <a:t>Страница „Новини“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bg-BG" dirty="0" smtClean="0"/>
              <a:t>Изграждане на страница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6095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 smtClean="0"/>
              <a:t>Персонализиране на </a:t>
            </a:r>
            <a:r>
              <a:rPr lang="bg-BG" b="1" dirty="0" smtClean="0"/>
              <a:t>опциите</a:t>
            </a:r>
            <a:r>
              <a:rPr lang="bg-BG" dirty="0" smtClean="0"/>
              <a:t> </a:t>
            </a:r>
            <a:r>
              <a:rPr lang="bg-BG" dirty="0"/>
              <a:t>на </a:t>
            </a:r>
            <a:r>
              <a:rPr lang="bg-BG" b="1" dirty="0"/>
              <a:t>блога</a:t>
            </a:r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Страница „Новини“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44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3082" y="1879155"/>
            <a:ext cx="2514600" cy="4564449"/>
          </a:xfrm>
          <a:prstGeom prst="roundRect">
            <a:avLst>
              <a:gd name="adj" fmla="val 522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t="1327"/>
          <a:stretch/>
        </p:blipFill>
        <p:spPr>
          <a:xfrm>
            <a:off x="7854942" y="1891003"/>
            <a:ext cx="2514600" cy="4552601"/>
          </a:xfrm>
          <a:prstGeom prst="roundRect">
            <a:avLst>
              <a:gd name="adj" fmla="val 2596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Right Arrow 5"/>
          <p:cNvSpPr/>
          <p:nvPr/>
        </p:nvSpPr>
        <p:spPr bwMode="auto">
          <a:xfrm>
            <a:off x="5637212" y="3657600"/>
            <a:ext cx="838200" cy="609600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28" name="Picture 4" descr="Image result for blog 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388117">
            <a:off x="4852588" y="2184299"/>
            <a:ext cx="2407445" cy="1295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2348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4837199" cy="5570355"/>
          </a:xfrm>
        </p:spPr>
        <p:txBody>
          <a:bodyPr/>
          <a:lstStyle/>
          <a:p>
            <a:r>
              <a:rPr lang="bg-BG" dirty="0" smtClean="0"/>
              <a:t>Направете заглавията           </a:t>
            </a:r>
            <a:r>
              <a:rPr lang="en-US" dirty="0" smtClean="0"/>
              <a:t>"orange" </a:t>
            </a:r>
            <a:r>
              <a:rPr lang="ru-RU" dirty="0"/>
              <a:t>за всяко </a:t>
            </a:r>
            <a:r>
              <a:rPr lang="ru-RU" dirty="0" smtClean="0"/>
              <a:t>        съдържание</a:t>
            </a:r>
            <a:r>
              <a:rPr lang="ru-RU" dirty="0"/>
              <a:t>, което не е </a:t>
            </a:r>
            <a:r>
              <a:rPr lang="ru-RU" b="1" dirty="0" smtClean="0"/>
              <a:t>Elementor</a:t>
            </a:r>
            <a:endParaRPr lang="en-US" b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Стилизиране на „Новини“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5812" y="1356303"/>
            <a:ext cx="5438224" cy="5159990"/>
          </a:xfrm>
          <a:prstGeom prst="roundRect">
            <a:avLst>
              <a:gd name="adj" fmla="val 3113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2050" name="Picture 2" descr="Image result for css 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535500">
            <a:off x="1370012" y="3764760"/>
            <a:ext cx="2632435" cy="2632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4141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9212" y="779908"/>
            <a:ext cx="6850735" cy="3842004"/>
          </a:xfrm>
          <a:prstGeom prst="roundRect">
            <a:avLst>
              <a:gd name="adj" fmla="val 1479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 smtClean="0"/>
              <a:t>Страница „Проекти“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bg-BG" dirty="0" smtClean="0"/>
              <a:t>Изграждане на страница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795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Страница „Проекти“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47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081" y="1474360"/>
            <a:ext cx="4517545" cy="4619943"/>
          </a:xfrm>
          <a:prstGeom prst="roundRect">
            <a:avLst>
              <a:gd name="adj" fmla="val 66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1455" y="1474360"/>
            <a:ext cx="6246300" cy="4619943"/>
          </a:xfrm>
          <a:prstGeom prst="roundRect">
            <a:avLst>
              <a:gd name="adj" fmla="val 211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3" name="Right Arrow 2"/>
          <p:cNvSpPr/>
          <p:nvPr/>
        </p:nvSpPr>
        <p:spPr bwMode="auto">
          <a:xfrm>
            <a:off x="5076140" y="3429000"/>
            <a:ext cx="304800" cy="228600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08695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5012" y="762000"/>
            <a:ext cx="5638800" cy="3789272"/>
          </a:xfrm>
          <a:prstGeom prst="roundRect">
            <a:avLst>
              <a:gd name="adj" fmla="val 2342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 smtClean="0"/>
              <a:t>Страница на проект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bg-BG" dirty="0" smtClean="0"/>
              <a:t>Отделна страница за всеки един проект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1925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49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/>
        <p:txBody>
          <a:bodyPr/>
          <a:lstStyle/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Проект – „Отворено учебно съдържание“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716" y="1352550"/>
            <a:ext cx="10193041" cy="5029200"/>
          </a:xfrm>
          <a:prstGeom prst="roundRect">
            <a:avLst>
              <a:gd name="adj" fmla="val 53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0482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190353" y="1196124"/>
            <a:ext cx="11815018" cy="5661875"/>
          </a:xfrm>
        </p:spPr>
        <p:txBody>
          <a:bodyPr>
            <a:normAutofit/>
          </a:bodyPr>
          <a:lstStyle/>
          <a:p>
            <a:r>
              <a:rPr lang="ru-RU" sz="3000" dirty="0" smtClean="0"/>
              <a:t>Запознаване с </a:t>
            </a:r>
            <a:r>
              <a:rPr lang="ru-RU" sz="3000" b="1" dirty="0"/>
              <a:t>клиента</a:t>
            </a:r>
            <a:r>
              <a:rPr lang="ru-RU" sz="3000" dirty="0"/>
              <a:t> и </a:t>
            </a:r>
            <a:r>
              <a:rPr lang="ru-RU" sz="3000" dirty="0" smtClean="0"/>
              <a:t>събиране на </a:t>
            </a:r>
            <a:r>
              <a:rPr lang="ru-RU" sz="3000" b="1" dirty="0" smtClean="0"/>
              <a:t>изисквания</a:t>
            </a:r>
          </a:p>
          <a:p>
            <a:r>
              <a:rPr lang="ru-RU" sz="3000" dirty="0"/>
              <a:t>Списък </a:t>
            </a:r>
            <a:r>
              <a:rPr lang="ru-RU" sz="3000" dirty="0" smtClean="0"/>
              <a:t>с </a:t>
            </a:r>
            <a:r>
              <a:rPr lang="ru-RU" sz="3000" b="1" dirty="0"/>
              <a:t>функциите</a:t>
            </a:r>
            <a:r>
              <a:rPr lang="ru-RU" sz="3000" dirty="0"/>
              <a:t> (например големи страници, секции и т.н</a:t>
            </a:r>
            <a:r>
              <a:rPr lang="ru-RU" sz="3000" dirty="0" smtClean="0"/>
              <a:t>.)</a:t>
            </a:r>
          </a:p>
          <a:p>
            <a:pPr lvl="1"/>
            <a:r>
              <a:rPr lang="ru-RU" sz="3000" dirty="0" smtClean="0"/>
              <a:t>Има </a:t>
            </a:r>
            <a:r>
              <a:rPr lang="ru-RU" sz="3000" dirty="0"/>
              <a:t>ли поддръжка на </a:t>
            </a:r>
            <a:r>
              <a:rPr lang="ru-RU" sz="3000" b="1" dirty="0"/>
              <a:t>няколко</a:t>
            </a:r>
            <a:r>
              <a:rPr lang="ru-RU" sz="3000" dirty="0"/>
              <a:t> </a:t>
            </a:r>
            <a:r>
              <a:rPr lang="ru-RU" sz="3000" b="1" dirty="0"/>
              <a:t>езика</a:t>
            </a:r>
            <a:r>
              <a:rPr lang="ru-RU" sz="3000" dirty="0" smtClean="0"/>
              <a:t>?</a:t>
            </a:r>
          </a:p>
          <a:p>
            <a:pPr lvl="1"/>
            <a:r>
              <a:rPr lang="bg-BG" sz="3000" dirty="0" smtClean="0"/>
              <a:t>Има </a:t>
            </a:r>
            <a:r>
              <a:rPr lang="bg-BG" sz="3000" dirty="0"/>
              <a:t>ли </a:t>
            </a:r>
            <a:r>
              <a:rPr lang="bg-BG" sz="3000" b="1" dirty="0"/>
              <a:t>нестандартна</a:t>
            </a:r>
            <a:r>
              <a:rPr lang="bg-BG" sz="3000" dirty="0"/>
              <a:t> функционалност?</a:t>
            </a:r>
          </a:p>
          <a:p>
            <a:r>
              <a:rPr lang="bg-BG" sz="3000" dirty="0" smtClean="0"/>
              <a:t>Проектиране на </a:t>
            </a:r>
            <a:r>
              <a:rPr lang="bg-BG" sz="3000" b="1" dirty="0" smtClean="0"/>
              <a:t>прототип</a:t>
            </a:r>
          </a:p>
          <a:p>
            <a:r>
              <a:rPr lang="ru-RU" sz="3000" b="1" dirty="0"/>
              <a:t>Визуална</a:t>
            </a:r>
            <a:r>
              <a:rPr lang="ru-RU" sz="3000" dirty="0"/>
              <a:t> </a:t>
            </a:r>
            <a:r>
              <a:rPr lang="ru-RU" sz="3000" b="1" dirty="0"/>
              <a:t>скица</a:t>
            </a:r>
            <a:r>
              <a:rPr lang="ru-RU" sz="3000" dirty="0"/>
              <a:t> на основните страници / секции на сайта</a:t>
            </a:r>
          </a:p>
          <a:p>
            <a:r>
              <a:rPr lang="ru-RU" sz="3000" dirty="0"/>
              <a:t>Разработване на концепция за </a:t>
            </a:r>
            <a:r>
              <a:rPr lang="ru-RU" sz="3000" b="1" dirty="0"/>
              <a:t>визуален</a:t>
            </a:r>
            <a:r>
              <a:rPr lang="ru-RU" sz="3000" dirty="0"/>
              <a:t> </a:t>
            </a:r>
            <a:r>
              <a:rPr lang="ru-RU" sz="3000" b="1" dirty="0"/>
              <a:t>дизайн</a:t>
            </a:r>
            <a:r>
              <a:rPr lang="ru-RU" sz="3000" dirty="0"/>
              <a:t> (лога, цветове, </a:t>
            </a:r>
            <a:r>
              <a:rPr lang="ru-RU" sz="3000" dirty="0" smtClean="0"/>
              <a:t>     шрифтове и т.н.)</a:t>
            </a:r>
            <a:endParaRPr lang="ru-RU" sz="3000" dirty="0"/>
          </a:p>
          <a:p>
            <a:r>
              <a:rPr lang="ru-RU" sz="3000" dirty="0"/>
              <a:t>Събиране на </a:t>
            </a:r>
            <a:r>
              <a:rPr lang="ru-RU" sz="3000" b="1" dirty="0"/>
              <a:t>съдържанието</a:t>
            </a:r>
            <a:r>
              <a:rPr lang="ru-RU" sz="3000" dirty="0"/>
              <a:t> на сайта (текстове, изображения и т.н.)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Изисквания на сайта: Процес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1026" name="Picture 2" descr="Image result for process 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0612" y="2705492"/>
            <a:ext cx="1516259" cy="1469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63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 smtClean="0"/>
              <a:t>Страница „За нас“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bg-BG" dirty="0" smtClean="0"/>
              <a:t>Изграждане на страница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r="1955"/>
          <a:stretch/>
        </p:blipFill>
        <p:spPr>
          <a:xfrm>
            <a:off x="4075113" y="838200"/>
            <a:ext cx="4038600" cy="3720588"/>
          </a:xfrm>
          <a:prstGeom prst="roundRect">
            <a:avLst>
              <a:gd name="adj" fmla="val 2006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51991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Страница „За нас“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51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867" y="1371600"/>
            <a:ext cx="5907268" cy="3422840"/>
          </a:xfrm>
          <a:prstGeom prst="roundRect">
            <a:avLst>
              <a:gd name="adj" fmla="val 607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5012" y="1371600"/>
            <a:ext cx="4336836" cy="3900623"/>
          </a:xfrm>
          <a:prstGeom prst="roundRect">
            <a:avLst>
              <a:gd name="adj" fmla="val 1585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0812" y="3581400"/>
            <a:ext cx="2971800" cy="2687461"/>
          </a:xfrm>
          <a:prstGeom prst="roundRect">
            <a:avLst>
              <a:gd name="adj" fmla="val 456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18076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 smtClean="0"/>
              <a:t>Страница „Контакти“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bg-BG" dirty="0" smtClean="0"/>
              <a:t>Изграждане на страница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3612" y="838200"/>
            <a:ext cx="5105691" cy="3611116"/>
          </a:xfrm>
          <a:prstGeom prst="roundRect">
            <a:avLst>
              <a:gd name="adj" fmla="val 3895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43409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53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2"/>
            <a:ext cx="6824097" cy="5257736"/>
          </a:xfrm>
        </p:spPr>
        <p:txBody>
          <a:bodyPr>
            <a:normAutofit/>
          </a:bodyPr>
          <a:lstStyle/>
          <a:p>
            <a:r>
              <a:rPr lang="bg-BG" sz="3200" dirty="0" smtClean="0"/>
              <a:t>Настройте</a:t>
            </a:r>
            <a:r>
              <a:rPr lang="en-US" sz="3200" dirty="0" smtClean="0"/>
              <a:t> </a:t>
            </a:r>
            <a:r>
              <a:rPr lang="en-US" sz="3200" b="1" dirty="0"/>
              <a:t>Contact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200" b="1" dirty="0"/>
              <a:t>Form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200" b="1" dirty="0"/>
              <a:t>7</a:t>
            </a:r>
          </a:p>
          <a:p>
            <a:pPr lvl="1"/>
            <a:r>
              <a:rPr lang="bg-BG" sz="3200" dirty="0" smtClean="0"/>
              <a:t>Направете формата </a:t>
            </a:r>
            <a:r>
              <a:rPr lang="en-US" sz="3200" b="1" dirty="0" smtClean="0"/>
              <a:t>Responsive</a:t>
            </a:r>
            <a:endParaRPr lang="en-US" sz="3200" b="1" dirty="0"/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sz="3200" dirty="0"/>
          </a:p>
          <a:p>
            <a:r>
              <a:rPr lang="bg-BG" sz="3200" dirty="0" smtClean="0"/>
              <a:t>Запазете шаблона</a:t>
            </a:r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Страница „Контакти“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1561"/>
          <a:stretch/>
        </p:blipFill>
        <p:spPr>
          <a:xfrm>
            <a:off x="4330489" y="4630275"/>
            <a:ext cx="5276996" cy="177858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7012" y="1356782"/>
            <a:ext cx="3984653" cy="3038370"/>
          </a:xfrm>
          <a:prstGeom prst="roundRect">
            <a:avLst>
              <a:gd name="adj" fmla="val 83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1334761" y="2456160"/>
            <a:ext cx="6096000" cy="193899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.wpcf7-form input[type</a:t>
            </a:r>
            <a:r>
              <a:rPr lang="en-US" sz="2400" b="1" noProof="1" smtClean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="</a:t>
            </a:r>
            <a:r>
              <a:rPr lang="bg-BG" sz="2400" b="1" noProof="1" smtClean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текст</a:t>
            </a:r>
            <a:r>
              <a:rPr lang="en-US" sz="2400" b="1" noProof="1" smtClean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"],</a:t>
            </a:r>
            <a:endParaRPr lang="en-US" sz="2400" b="1" noProof="1">
              <a:solidFill>
                <a:schemeClr val="bg1"/>
              </a:solidFill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.wpcf7-form input[type="email"],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.wpcf7-form </a:t>
            </a:r>
            <a:r>
              <a:rPr lang="bg-BG" sz="2400" b="1" noProof="1" smtClean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текст</a:t>
            </a:r>
            <a:r>
              <a:rPr lang="en-US" sz="2400" b="1" noProof="1" smtClean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area</a:t>
            </a:r>
            <a:r>
              <a:rPr lang="en-US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.wpcf7-form select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  width: 98%;}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b="8325"/>
          <a:stretch/>
        </p:blipFill>
        <p:spPr>
          <a:xfrm>
            <a:off x="9774265" y="4630275"/>
            <a:ext cx="2057400" cy="176692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54853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54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029856"/>
            <a:ext cx="11804822" cy="5570355"/>
          </a:xfrm>
        </p:spPr>
        <p:txBody>
          <a:bodyPr/>
          <a:lstStyle/>
          <a:p>
            <a:r>
              <a:rPr lang="bg-BG" dirty="0" smtClean="0"/>
              <a:t>Поставете шаблон</a:t>
            </a:r>
            <a:r>
              <a:rPr lang="en-US" dirty="0" smtClean="0"/>
              <a:t> (</a:t>
            </a:r>
            <a:r>
              <a:rPr lang="en-US" b="1" dirty="0" smtClean="0"/>
              <a:t>template</a:t>
            </a:r>
            <a:r>
              <a:rPr lang="en-US" dirty="0" smtClean="0"/>
              <a:t>) </a:t>
            </a:r>
            <a:r>
              <a:rPr lang="bg-BG" dirty="0" smtClean="0"/>
              <a:t>в страницата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Страница „Контакти“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9768"/>
          <a:stretch/>
        </p:blipFill>
        <p:spPr>
          <a:xfrm>
            <a:off x="2684886" y="1653510"/>
            <a:ext cx="5306165" cy="115183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1727" y="3095119"/>
            <a:ext cx="9307224" cy="126700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5012" y="4572585"/>
            <a:ext cx="4124901" cy="174331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09" y="3810000"/>
            <a:ext cx="2840489" cy="3295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677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614949" y="4704825"/>
            <a:ext cx="11573876" cy="768084"/>
          </a:xfrm>
        </p:spPr>
        <p:txBody>
          <a:bodyPr/>
          <a:lstStyle/>
          <a:p>
            <a:r>
              <a:rPr lang="bg-BG" dirty="0" smtClean="0"/>
              <a:t>От локален хостинг към уеб хостинг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WP Site Migration</a:t>
            </a:r>
          </a:p>
        </p:txBody>
      </p:sp>
      <p:pic>
        <p:nvPicPr>
          <p:cNvPr id="1026" name="Picture 2" descr="Image result for website migrat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0212" y="838200"/>
            <a:ext cx="6133106" cy="3664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0159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56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059045"/>
            <a:ext cx="4075199" cy="557035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 smtClean="0"/>
          </a:p>
          <a:p>
            <a:r>
              <a:rPr lang="bg-BG" dirty="0" smtClean="0"/>
              <a:t>Изберете </a:t>
            </a:r>
            <a:r>
              <a:rPr lang="bg-BG" b="1" dirty="0" smtClean="0"/>
              <a:t>домейн</a:t>
            </a:r>
            <a:r>
              <a:rPr lang="bg-BG" dirty="0" smtClean="0"/>
              <a:t> на сайта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bg-BG" dirty="0" smtClean="0"/>
              <a:t>Инсталирайте </a:t>
            </a:r>
            <a:r>
              <a:rPr lang="en-US" dirty="0" smtClean="0"/>
              <a:t>     </a:t>
            </a:r>
            <a:r>
              <a:rPr lang="en-US" b="1" dirty="0" smtClean="0"/>
              <a:t>WordPress</a:t>
            </a:r>
            <a:endParaRPr lang="en-US" b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900" dirty="0"/>
              <a:t>Create a Subdomain in Your Hosting Account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b="7631"/>
          <a:stretch/>
        </p:blipFill>
        <p:spPr>
          <a:xfrm>
            <a:off x="5180012" y="4085050"/>
            <a:ext cx="5779918" cy="20871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7612" y="1410854"/>
            <a:ext cx="5932318" cy="2246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311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363" y="1138844"/>
            <a:ext cx="10171249" cy="5242906"/>
          </a:xfrm>
        </p:spPr>
        <p:txBody>
          <a:bodyPr/>
          <a:lstStyle/>
          <a:p>
            <a:r>
              <a:rPr lang="bg-BG" dirty="0" smtClean="0"/>
              <a:t>Инсталирайте </a:t>
            </a:r>
            <a:r>
              <a:rPr lang="en-US" dirty="0" smtClean="0"/>
              <a:t>"</a:t>
            </a:r>
            <a:r>
              <a:rPr lang="en-US" b="1" dirty="0" smtClean="0"/>
              <a:t>All-in-One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/>
              <a:t>WP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/>
              <a:t>Migration</a:t>
            </a:r>
            <a:r>
              <a:rPr lang="en-US" dirty="0"/>
              <a:t>" </a:t>
            </a:r>
            <a:r>
              <a:rPr lang="bg-BG" dirty="0" smtClean="0"/>
              <a:t>добавката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ru-RU" dirty="0">
                <a:solidFill>
                  <a:schemeClr val="tx2">
                    <a:lumMod val="75000"/>
                  </a:schemeClr>
                </a:solidFill>
              </a:rPr>
              <a:t>Експортирайте вашето локално WP копие </a:t>
            </a:r>
            <a:r>
              <a:rPr lang="ru-RU" dirty="0" smtClean="0">
                <a:solidFill>
                  <a:schemeClr val="tx2">
                    <a:lumMod val="75000"/>
                  </a:schemeClr>
                </a:solidFill>
              </a:rPr>
              <a:t>		 във </a:t>
            </a:r>
            <a:r>
              <a:rPr lang="ru-RU" dirty="0">
                <a:solidFill>
                  <a:schemeClr val="tx2">
                    <a:lumMod val="75000"/>
                  </a:schemeClr>
                </a:solidFill>
              </a:rPr>
              <a:t>файл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All-in-One WP Migration: Export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903" y="1828801"/>
            <a:ext cx="6406861" cy="1916406"/>
          </a:xfrm>
          <a:prstGeom prst="roundRect">
            <a:avLst>
              <a:gd name="adj" fmla="val 3159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4011" y="4763143"/>
            <a:ext cx="4311753" cy="161860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2412" y="3129421"/>
            <a:ext cx="2132541" cy="326777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08763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bg-BG" sz="3200" dirty="0" smtClean="0"/>
              <a:t>Импортирайте локален</a:t>
            </a:r>
            <a:r>
              <a:rPr lang="en-US" sz="3200" dirty="0" smtClean="0"/>
              <a:t> </a:t>
            </a:r>
            <a:r>
              <a:rPr lang="en-US" sz="3200" b="1" dirty="0"/>
              <a:t>WP</a:t>
            </a:r>
            <a:r>
              <a:rPr lang="en-US" sz="3200" dirty="0"/>
              <a:t> </a:t>
            </a:r>
            <a:r>
              <a:rPr lang="en-US" sz="3200" b="1" dirty="0"/>
              <a:t>instance</a:t>
            </a:r>
            <a:r>
              <a:rPr lang="en-US" sz="3200" dirty="0"/>
              <a:t> </a:t>
            </a:r>
            <a:r>
              <a:rPr lang="en-US" sz="3200" b="1" dirty="0"/>
              <a:t>backup</a:t>
            </a:r>
            <a:r>
              <a:rPr lang="en-US" sz="3200" dirty="0"/>
              <a:t> </a:t>
            </a:r>
            <a:r>
              <a:rPr lang="bg-BG" sz="3200" dirty="0" smtClean="0"/>
              <a:t>файл</a:t>
            </a:r>
            <a:r>
              <a:rPr lang="en-US" sz="3200" dirty="0" smtClean="0"/>
              <a:t> </a:t>
            </a:r>
            <a:r>
              <a:rPr lang="bg-BG" sz="3200" dirty="0" smtClean="0"/>
              <a:t>в сайта</a:t>
            </a:r>
            <a:endParaRPr lang="en-US" sz="3200" dirty="0"/>
          </a:p>
          <a:p>
            <a:pPr>
              <a:lnSpc>
                <a:spcPct val="100000"/>
              </a:lnSpc>
            </a:pPr>
            <a:endParaRPr lang="en-US" sz="3200" dirty="0"/>
          </a:p>
          <a:p>
            <a:pPr>
              <a:lnSpc>
                <a:spcPct val="100000"/>
              </a:lnSpc>
            </a:pPr>
            <a:endParaRPr lang="en-US" sz="3200" dirty="0"/>
          </a:p>
          <a:p>
            <a:pPr>
              <a:lnSpc>
                <a:spcPct val="100000"/>
              </a:lnSpc>
            </a:pPr>
            <a:endParaRPr lang="en-US" sz="3200" dirty="0"/>
          </a:p>
          <a:p>
            <a:pPr>
              <a:lnSpc>
                <a:spcPct val="100000"/>
              </a:lnSpc>
            </a:pPr>
            <a:r>
              <a:rPr lang="bg-BG" sz="3200" dirty="0"/>
              <a:t>Актуализирайте "</a:t>
            </a:r>
            <a:r>
              <a:rPr lang="en-US" sz="3200" b="1" dirty="0"/>
              <a:t>Permalinks</a:t>
            </a:r>
            <a:r>
              <a:rPr lang="en-US" sz="3200" dirty="0"/>
              <a:t>"</a:t>
            </a:r>
            <a:endParaRPr lang="en-GB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All-in-One WP Migration: Import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7412" y="2190946"/>
            <a:ext cx="2577812" cy="4062415"/>
          </a:xfrm>
          <a:prstGeom prst="roundRect">
            <a:avLst>
              <a:gd name="adj" fmla="val 183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331" y="1905000"/>
            <a:ext cx="4724400" cy="151238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595" y="4472081"/>
            <a:ext cx="4442460" cy="195732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35606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Обобщение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152370" y="1186306"/>
            <a:ext cx="7313642" cy="5496127"/>
          </a:xfrm>
        </p:spPr>
        <p:txBody>
          <a:bodyPr>
            <a:normAutofit/>
          </a:bodyPr>
          <a:lstStyle/>
          <a:p>
            <a:pPr>
              <a:lnSpc>
                <a:spcPct val="115000"/>
              </a:lnSpc>
            </a:pPr>
            <a:r>
              <a:rPr lang="bg-BG" sz="3200" b="1" dirty="0" smtClean="0"/>
              <a:t>Изисквания</a:t>
            </a:r>
            <a:r>
              <a:rPr lang="bg-BG" sz="3200" dirty="0" smtClean="0"/>
              <a:t> за разработка на уебсайт</a:t>
            </a:r>
          </a:p>
          <a:p>
            <a:pPr lvl="1">
              <a:lnSpc>
                <a:spcPct val="115000"/>
              </a:lnSpc>
            </a:pPr>
            <a:r>
              <a:rPr lang="bg-BG" sz="3000" dirty="0"/>
              <a:t>Основни </a:t>
            </a:r>
            <a:r>
              <a:rPr lang="bg-BG" sz="3000" b="1" dirty="0"/>
              <a:t>функции</a:t>
            </a:r>
            <a:r>
              <a:rPr lang="bg-BG" sz="3000" dirty="0"/>
              <a:t> на сайта</a:t>
            </a:r>
          </a:p>
          <a:p>
            <a:pPr lvl="1">
              <a:lnSpc>
                <a:spcPct val="115000"/>
              </a:lnSpc>
            </a:pPr>
            <a:r>
              <a:rPr lang="bg-BG" sz="3000" dirty="0"/>
              <a:t>Проектиране на </a:t>
            </a:r>
            <a:r>
              <a:rPr lang="bg-BG" sz="3000" b="1" dirty="0"/>
              <a:t>прототип</a:t>
            </a:r>
          </a:p>
          <a:p>
            <a:pPr lvl="1">
              <a:lnSpc>
                <a:spcPct val="115000"/>
              </a:lnSpc>
            </a:pPr>
            <a:r>
              <a:rPr lang="bg-BG" sz="3000" b="1" dirty="0"/>
              <a:t>Визуален дизайн</a:t>
            </a:r>
          </a:p>
          <a:p>
            <a:pPr lvl="1">
              <a:lnSpc>
                <a:spcPct val="115000"/>
              </a:lnSpc>
            </a:pPr>
            <a:r>
              <a:rPr lang="bg-BG" sz="3000" dirty="0"/>
              <a:t>Събиране</a:t>
            </a:r>
            <a:r>
              <a:rPr lang="bg-BG" sz="3000" b="1" dirty="0"/>
              <a:t> </a:t>
            </a:r>
            <a:r>
              <a:rPr lang="bg-BG" sz="3000" dirty="0"/>
              <a:t>на</a:t>
            </a:r>
            <a:r>
              <a:rPr lang="bg-BG" sz="3000" b="1" dirty="0"/>
              <a:t> </a:t>
            </a:r>
            <a:r>
              <a:rPr lang="bg-BG" sz="3000" b="1" dirty="0" smtClean="0"/>
              <a:t>съдържание</a:t>
            </a:r>
            <a:endParaRPr lang="bg-BG" sz="3200" dirty="0" smtClean="0"/>
          </a:p>
          <a:p>
            <a:pPr>
              <a:lnSpc>
                <a:spcPct val="115000"/>
              </a:lnSpc>
            </a:pPr>
            <a:r>
              <a:rPr lang="bg-BG" sz="3200" b="1" dirty="0" smtClean="0"/>
              <a:t>Структура </a:t>
            </a:r>
            <a:r>
              <a:rPr lang="bg-BG" sz="3200" dirty="0" smtClean="0"/>
              <a:t>на</a:t>
            </a:r>
            <a:r>
              <a:rPr lang="bg-BG" sz="3200" b="1" dirty="0" smtClean="0"/>
              <a:t> </a:t>
            </a:r>
            <a:r>
              <a:rPr lang="bg-BG" sz="3200" dirty="0" smtClean="0"/>
              <a:t>уебсайт</a:t>
            </a:r>
          </a:p>
          <a:p>
            <a:pPr lvl="1">
              <a:lnSpc>
                <a:spcPct val="115000"/>
              </a:lnSpc>
            </a:pPr>
            <a:r>
              <a:rPr lang="bg-BG" sz="3000" b="1" dirty="0" smtClean="0"/>
              <a:t>Хостинг</a:t>
            </a:r>
            <a:r>
              <a:rPr lang="bg-BG" sz="3000" dirty="0" smtClean="0"/>
              <a:t>, </a:t>
            </a:r>
            <a:r>
              <a:rPr lang="bg-BG" sz="3000" b="1" dirty="0" smtClean="0"/>
              <a:t>домейн</a:t>
            </a:r>
            <a:r>
              <a:rPr lang="bg-BG" sz="3000" dirty="0" smtClean="0"/>
              <a:t>, </a:t>
            </a:r>
            <a:r>
              <a:rPr lang="bg-BG" sz="3000" b="1" dirty="0" smtClean="0"/>
              <a:t>конфигурация</a:t>
            </a:r>
            <a:r>
              <a:rPr lang="bg-BG" sz="3000" dirty="0" smtClean="0"/>
              <a:t>,</a:t>
            </a:r>
            <a:r>
              <a:rPr lang="en-US" sz="3000" dirty="0" smtClean="0"/>
              <a:t>             </a:t>
            </a:r>
            <a:r>
              <a:rPr lang="en-US" sz="3000" b="1" dirty="0" smtClean="0"/>
              <a:t>WP</a:t>
            </a:r>
            <a:r>
              <a:rPr lang="bg-BG" sz="3000" dirty="0" smtClean="0"/>
              <a:t> </a:t>
            </a:r>
            <a:r>
              <a:rPr lang="bg-BG" sz="3000" b="1" dirty="0" smtClean="0"/>
              <a:t>тема</a:t>
            </a:r>
            <a:r>
              <a:rPr lang="bg-BG" sz="3000" dirty="0" smtClean="0"/>
              <a:t>,</a:t>
            </a:r>
            <a:r>
              <a:rPr lang="bg-BG" sz="3000" b="1" dirty="0" smtClean="0"/>
              <a:t> добавки </a:t>
            </a:r>
            <a:r>
              <a:rPr lang="bg-BG" sz="3000" dirty="0" smtClean="0"/>
              <a:t>и т.н.</a:t>
            </a:r>
            <a:r>
              <a:rPr lang="en-US" sz="3000" dirty="0" smtClean="0"/>
              <a:t>         </a:t>
            </a:r>
            <a:endParaRPr lang="bg-BG" sz="3000" dirty="0" smtClean="0"/>
          </a:p>
          <a:p>
            <a:pPr>
              <a:lnSpc>
                <a:spcPct val="115000"/>
              </a:lnSpc>
            </a:pPr>
            <a:endParaRPr lang="bg-BG" sz="3200" dirty="0"/>
          </a:p>
          <a:p>
            <a:pPr>
              <a:lnSpc>
                <a:spcPct val="115000"/>
              </a:lnSpc>
            </a:pPr>
            <a:endParaRPr lang="bg-BG" sz="3200" dirty="0" smtClean="0"/>
          </a:p>
          <a:p>
            <a:pPr lvl="1">
              <a:lnSpc>
                <a:spcPct val="115000"/>
              </a:lnSpc>
            </a:pPr>
            <a:endParaRPr lang="en-US" sz="30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0200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59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261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Прототип на сайта – Начална страница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760412" y="1219200"/>
            <a:ext cx="10591800" cy="457200"/>
          </a:xfrm>
          <a:prstGeom prst="rect">
            <a:avLst/>
          </a:prstGeom>
          <a:solidFill>
            <a:schemeClr val="accent6"/>
          </a:solidFill>
          <a:ln w="381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bg-BG" sz="2400" b="1" dirty="0">
                <a:solidFill>
                  <a:schemeClr val="accent6">
                    <a:lumMod val="25000"/>
                  </a:schemeClr>
                </a:solidFill>
              </a:rPr>
              <a:t>Начало</a:t>
            </a:r>
            <a:endParaRPr lang="en-US" sz="2400" b="1" dirty="0">
              <a:solidFill>
                <a:schemeClr val="accent6">
                  <a:lumMod val="25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60412" y="1676401"/>
            <a:ext cx="10591800" cy="4800599"/>
          </a:xfrm>
          <a:prstGeom prst="rect">
            <a:avLst/>
          </a:prstGeom>
          <a:solidFill>
            <a:schemeClr val="accent6"/>
          </a:solidFill>
          <a:ln w="381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065212" y="1849688"/>
            <a:ext cx="9982200" cy="741112"/>
          </a:xfrm>
          <a:prstGeom prst="rect">
            <a:avLst/>
          </a:prstGeom>
          <a:solidFill>
            <a:schemeClr val="accent6"/>
          </a:solidFill>
          <a:ln w="381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 smtClean="0">
                <a:solidFill>
                  <a:schemeClr val="accent6">
                    <a:lumMod val="25000"/>
                  </a:schemeClr>
                </a:solidFill>
              </a:rPr>
              <a:t>Slider</a:t>
            </a:r>
            <a:endParaRPr lang="en-US" sz="2800" b="1" dirty="0">
              <a:solidFill>
                <a:schemeClr val="accent6">
                  <a:lumMod val="25000"/>
                </a:scheme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065212" y="2819400"/>
            <a:ext cx="9982200" cy="556571"/>
          </a:xfrm>
          <a:prstGeom prst="rect">
            <a:avLst/>
          </a:prstGeom>
          <a:solidFill>
            <a:schemeClr val="accent6"/>
          </a:solidFill>
          <a:ln w="381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800" b="1" dirty="0" smtClean="0">
                <a:solidFill>
                  <a:schemeClr val="accent6">
                    <a:lumMod val="25000"/>
                  </a:schemeClr>
                </a:solidFill>
              </a:rPr>
              <a:t>Top Menu: [</a:t>
            </a:r>
            <a:r>
              <a:rPr lang="bg-BG" sz="2800" b="1" dirty="0" smtClean="0">
                <a:solidFill>
                  <a:schemeClr val="accent6">
                    <a:lumMod val="25000"/>
                  </a:schemeClr>
                </a:solidFill>
              </a:rPr>
              <a:t>Начало</a:t>
            </a:r>
            <a:r>
              <a:rPr lang="en-US" sz="2800" b="1" dirty="0" smtClean="0">
                <a:solidFill>
                  <a:schemeClr val="accent6">
                    <a:lumMod val="25000"/>
                  </a:schemeClr>
                </a:solidFill>
              </a:rPr>
              <a:t>] [</a:t>
            </a:r>
            <a:r>
              <a:rPr lang="bg-BG" sz="2800" b="1" dirty="0" smtClean="0">
                <a:solidFill>
                  <a:schemeClr val="accent6">
                    <a:lumMod val="25000"/>
                  </a:schemeClr>
                </a:solidFill>
              </a:rPr>
              <a:t>Новини</a:t>
            </a:r>
            <a:r>
              <a:rPr lang="en-US" sz="2800" b="1" dirty="0" smtClean="0">
                <a:solidFill>
                  <a:schemeClr val="accent6">
                    <a:lumMod val="25000"/>
                  </a:schemeClr>
                </a:solidFill>
              </a:rPr>
              <a:t>] [</a:t>
            </a:r>
            <a:r>
              <a:rPr lang="bg-BG" sz="2800" b="1" dirty="0" smtClean="0">
                <a:solidFill>
                  <a:schemeClr val="accent6">
                    <a:lumMod val="25000"/>
                  </a:schemeClr>
                </a:solidFill>
              </a:rPr>
              <a:t>Проекти</a:t>
            </a:r>
            <a:r>
              <a:rPr lang="en-US" sz="2800" b="1" dirty="0" smtClean="0">
                <a:solidFill>
                  <a:schemeClr val="accent6">
                    <a:lumMod val="25000"/>
                  </a:schemeClr>
                </a:solidFill>
              </a:rPr>
              <a:t>] [</a:t>
            </a:r>
            <a:r>
              <a:rPr lang="bg-BG" sz="2800" b="1" dirty="0" smtClean="0">
                <a:solidFill>
                  <a:schemeClr val="accent6">
                    <a:lumMod val="25000"/>
                  </a:schemeClr>
                </a:solidFill>
              </a:rPr>
              <a:t>За нас</a:t>
            </a:r>
            <a:r>
              <a:rPr lang="en-US" sz="2800" b="1" dirty="0" smtClean="0">
                <a:solidFill>
                  <a:schemeClr val="accent6">
                    <a:lumMod val="25000"/>
                  </a:schemeClr>
                </a:solidFill>
              </a:rPr>
              <a:t>] [</a:t>
            </a:r>
            <a:r>
              <a:rPr lang="bg-BG" sz="2800" b="1" dirty="0" smtClean="0">
                <a:solidFill>
                  <a:schemeClr val="accent6">
                    <a:lumMod val="25000"/>
                  </a:schemeClr>
                </a:solidFill>
              </a:rPr>
              <a:t>Контакти</a:t>
            </a:r>
            <a:r>
              <a:rPr lang="en-US" sz="2800" b="1" dirty="0" smtClean="0">
                <a:solidFill>
                  <a:schemeClr val="accent6">
                    <a:lumMod val="25000"/>
                  </a:schemeClr>
                </a:solidFill>
              </a:rPr>
              <a:t>]</a:t>
            </a:r>
            <a:endParaRPr lang="en-US" sz="2800" b="1" dirty="0">
              <a:solidFill>
                <a:schemeClr val="accent6">
                  <a:lumMod val="25000"/>
                </a:schemeClr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065212" y="5859280"/>
            <a:ext cx="9982200" cy="404171"/>
          </a:xfrm>
          <a:prstGeom prst="rect">
            <a:avLst/>
          </a:prstGeom>
          <a:solidFill>
            <a:schemeClr val="accent6"/>
          </a:solidFill>
          <a:ln w="381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400" b="1" dirty="0">
                <a:solidFill>
                  <a:schemeClr val="accent6">
                    <a:lumMod val="25000"/>
                  </a:schemeClr>
                </a:solidFill>
              </a:rPr>
              <a:t>Footer</a:t>
            </a:r>
          </a:p>
        </p:txBody>
      </p:sp>
      <p:sp>
        <p:nvSpPr>
          <p:cNvPr id="9" name="Rectangle 8"/>
          <p:cNvSpPr/>
          <p:nvPr/>
        </p:nvSpPr>
        <p:spPr>
          <a:xfrm>
            <a:off x="1065213" y="3469797"/>
            <a:ext cx="3167928" cy="2231350"/>
          </a:xfrm>
          <a:prstGeom prst="rect">
            <a:avLst/>
          </a:prstGeom>
          <a:solidFill>
            <a:schemeClr val="accent6"/>
          </a:solidFill>
          <a:ln w="381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chemeClr val="accent6">
                    <a:lumMod val="25000"/>
                  </a:schemeClr>
                </a:solidFill>
              </a:rPr>
              <a:t>Кои сме ние?</a:t>
            </a:r>
            <a:endParaRPr lang="en-US" sz="2800" b="1" dirty="0">
              <a:solidFill>
                <a:schemeClr val="accent6">
                  <a:lumMod val="25000"/>
                </a:schemeClr>
              </a:solidFill>
            </a:endParaRPr>
          </a:p>
        </p:txBody>
      </p:sp>
      <p:sp>
        <p:nvSpPr>
          <p:cNvPr id="11" name="Rectangle: Rounded Corners 10"/>
          <p:cNvSpPr/>
          <p:nvPr/>
        </p:nvSpPr>
        <p:spPr>
          <a:xfrm>
            <a:off x="1366920" y="4069390"/>
            <a:ext cx="2616984" cy="40562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4" name="Rectangle: Rounded Corners 13"/>
          <p:cNvSpPr/>
          <p:nvPr/>
        </p:nvSpPr>
        <p:spPr>
          <a:xfrm>
            <a:off x="1366920" y="4585472"/>
            <a:ext cx="2616984" cy="40562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5" name="Rectangle: Rounded Corners 14"/>
          <p:cNvSpPr/>
          <p:nvPr/>
        </p:nvSpPr>
        <p:spPr>
          <a:xfrm>
            <a:off x="1366920" y="5101554"/>
            <a:ext cx="2616984" cy="40562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32" name="Rectangle 31"/>
          <p:cNvSpPr/>
          <p:nvPr/>
        </p:nvSpPr>
        <p:spPr>
          <a:xfrm>
            <a:off x="4459421" y="3469797"/>
            <a:ext cx="3167928" cy="2231350"/>
          </a:xfrm>
          <a:prstGeom prst="rect">
            <a:avLst/>
          </a:prstGeom>
          <a:solidFill>
            <a:schemeClr val="accent6"/>
          </a:solidFill>
          <a:ln w="381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chemeClr val="accent6">
                    <a:lumMod val="25000"/>
                  </a:schemeClr>
                </a:solidFill>
              </a:rPr>
              <a:t>Последни новини</a:t>
            </a:r>
            <a:endParaRPr lang="en-US" sz="2800" b="1" dirty="0">
              <a:solidFill>
                <a:schemeClr val="accent6">
                  <a:lumMod val="25000"/>
                </a:schemeClr>
              </a:solidFill>
            </a:endParaRPr>
          </a:p>
        </p:txBody>
      </p:sp>
      <p:sp>
        <p:nvSpPr>
          <p:cNvPr id="33" name="Rectangle: Rounded Corners 32"/>
          <p:cNvSpPr/>
          <p:nvPr/>
        </p:nvSpPr>
        <p:spPr>
          <a:xfrm>
            <a:off x="4761129" y="4069390"/>
            <a:ext cx="2616984" cy="40562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34" name="Rectangle: Rounded Corners 33"/>
          <p:cNvSpPr/>
          <p:nvPr/>
        </p:nvSpPr>
        <p:spPr>
          <a:xfrm>
            <a:off x="4761129" y="4585472"/>
            <a:ext cx="2616984" cy="40562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35" name="Rectangle: Rounded Corners 34"/>
          <p:cNvSpPr/>
          <p:nvPr/>
        </p:nvSpPr>
        <p:spPr>
          <a:xfrm>
            <a:off x="4761129" y="5101554"/>
            <a:ext cx="2616984" cy="40562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36" name="Rectangle 35"/>
          <p:cNvSpPr/>
          <p:nvPr/>
        </p:nvSpPr>
        <p:spPr>
          <a:xfrm>
            <a:off x="7879485" y="3469797"/>
            <a:ext cx="3167928" cy="2231350"/>
          </a:xfrm>
          <a:prstGeom prst="rect">
            <a:avLst/>
          </a:prstGeom>
          <a:solidFill>
            <a:schemeClr val="accent6"/>
          </a:solidFill>
          <a:ln w="381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chemeClr val="accent6">
                    <a:lumMod val="25000"/>
                  </a:schemeClr>
                </a:solidFill>
              </a:rPr>
              <a:t>Последни проекти</a:t>
            </a:r>
            <a:endParaRPr lang="en-US" sz="2800" b="1" dirty="0">
              <a:solidFill>
                <a:schemeClr val="accent6">
                  <a:lumMod val="25000"/>
                </a:schemeClr>
              </a:solidFill>
            </a:endParaRPr>
          </a:p>
        </p:txBody>
      </p:sp>
      <p:sp>
        <p:nvSpPr>
          <p:cNvPr id="37" name="Rectangle: Rounded Corners 36"/>
          <p:cNvSpPr/>
          <p:nvPr/>
        </p:nvSpPr>
        <p:spPr>
          <a:xfrm>
            <a:off x="8181193" y="4069390"/>
            <a:ext cx="2616984" cy="40562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38" name="Rectangle: Rounded Corners 37"/>
          <p:cNvSpPr/>
          <p:nvPr/>
        </p:nvSpPr>
        <p:spPr>
          <a:xfrm>
            <a:off x="8181193" y="4585472"/>
            <a:ext cx="2616984" cy="40562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39" name="Rectangle: Rounded Corners 38"/>
          <p:cNvSpPr/>
          <p:nvPr/>
        </p:nvSpPr>
        <p:spPr>
          <a:xfrm>
            <a:off x="8181193" y="5101554"/>
            <a:ext cx="2616984" cy="40562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210202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0" grpId="0" animBg="1"/>
      <p:bldP spid="9" grpId="0" animBg="1"/>
      <p:bldP spid="11" grpId="0" animBg="1"/>
      <p:bldP spid="14" grpId="0" animBg="1"/>
      <p:bldP spid="15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3046412" y="6477000"/>
            <a:ext cx="9142413" cy="504825"/>
          </a:xfrm>
        </p:spPr>
        <p:txBody>
          <a:bodyPr>
            <a:normAutofit fontScale="55000" lnSpcReduction="20000"/>
          </a:bodyPr>
          <a:lstStyle/>
          <a:p>
            <a:pPr marL="0" indent="0" algn="r">
              <a:buNone/>
            </a:pP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softuni.bg/trainings/2157/wordpress-basics-for-teachers-september-2018s</a:t>
            </a:r>
            <a:endParaRPr lang="en-US" dirty="0">
              <a:hlinkClick r:id="rId3"/>
            </a:endParaRPr>
          </a:p>
        </p:txBody>
      </p:sp>
    </p:spTree>
    <p:extLst>
      <p:ext uri="{BB962C8B-B14F-4D97-AF65-F5344CB8AC3E}">
        <p14:creationId xmlns:p14="http://schemas.microsoft.com/office/powerpoint/2010/main" val="1321559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>
          <a:xfrm>
            <a:off x="455612" y="48328"/>
            <a:ext cx="9577597" cy="1110780"/>
          </a:xfrm>
        </p:spPr>
        <p:txBody>
          <a:bodyPr>
            <a:normAutofit/>
          </a:bodyPr>
          <a:lstStyle/>
          <a:p>
            <a:r>
              <a:rPr lang="en-US" dirty="0"/>
              <a:t>SoftUni Diamond Partners</a:t>
            </a:r>
            <a:endParaRPr lang="bg-BG" dirty="0"/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79A9B1A9-22B2-4951-AB2F-D999C85A7C9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32015" y="1200163"/>
            <a:ext cx="6041581" cy="131443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44419" name="Picture 444418">
            <a:hlinkClick r:id="rId5"/>
            <a:extLst>
              <a:ext uri="{FF2B5EF4-FFF2-40B4-BE49-F238E27FC236}">
                <a16:creationId xmlns:a16="http://schemas.microsoft.com/office/drawing/2014/main" id="{11AB864B-16DB-4E79-8D1D-17DC466451F4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1812" y="2829281"/>
            <a:ext cx="6858000" cy="1600200"/>
          </a:xfrm>
          <a:prstGeom prst="roundRect">
            <a:avLst>
              <a:gd name="adj" fmla="val 4155"/>
            </a:avLst>
          </a:prstGeom>
        </p:spPr>
      </p:pic>
      <p:pic>
        <p:nvPicPr>
          <p:cNvPr id="444421" name="Picture 444420">
            <a:hlinkClick r:id="rId7"/>
            <a:extLst>
              <a:ext uri="{FF2B5EF4-FFF2-40B4-BE49-F238E27FC236}">
                <a16:creationId xmlns:a16="http://schemas.microsoft.com/office/drawing/2014/main" id="{802FA4FB-578E-4705-B215-7F8F37CE13F6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59227" y="4744163"/>
            <a:ext cx="4214369" cy="1768085"/>
          </a:xfrm>
          <a:prstGeom prst="roundRect">
            <a:avLst>
              <a:gd name="adj" fmla="val 2634"/>
            </a:avLst>
          </a:prstGeom>
        </p:spPr>
      </p:pic>
      <p:pic>
        <p:nvPicPr>
          <p:cNvPr id="444423" name="Picture 444422">
            <a:hlinkClick r:id="rId9"/>
            <a:extLst>
              <a:ext uri="{FF2B5EF4-FFF2-40B4-BE49-F238E27FC236}">
                <a16:creationId xmlns:a16="http://schemas.microsoft.com/office/drawing/2014/main" id="{EF7BD900-3620-4A4E-AAB5-2F447B3E49D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812" y="4744162"/>
            <a:ext cx="6858000" cy="1768085"/>
          </a:xfrm>
          <a:prstGeom prst="roundRect">
            <a:avLst>
              <a:gd name="adj" fmla="val 5533"/>
            </a:avLst>
          </a:prstGeom>
        </p:spPr>
      </p:pic>
      <p:pic>
        <p:nvPicPr>
          <p:cNvPr id="444425" name="Picture 444424">
            <a:hlinkClick r:id="rId11"/>
            <a:extLst>
              <a:ext uri="{FF2B5EF4-FFF2-40B4-BE49-F238E27FC236}">
                <a16:creationId xmlns:a16="http://schemas.microsoft.com/office/drawing/2014/main" id="{31ED335E-3E51-4A9B-86AC-097CE7D2D4DB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63667" y="2829280"/>
            <a:ext cx="4212781" cy="1600200"/>
          </a:xfrm>
          <a:prstGeom prst="roundRect">
            <a:avLst>
              <a:gd name="adj" fmla="val 3568"/>
            </a:avLst>
          </a:prstGeom>
        </p:spPr>
      </p:pic>
      <p:pic>
        <p:nvPicPr>
          <p:cNvPr id="444427" name="Picture 444426">
            <a:hlinkClick r:id="rId13"/>
            <a:extLst>
              <a:ext uri="{FF2B5EF4-FFF2-40B4-BE49-F238E27FC236}">
                <a16:creationId xmlns:a16="http://schemas.microsoft.com/office/drawing/2014/main" id="{C30DB1A6-D05A-495D-B01B-A5BAE54F89F0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812" y="1200163"/>
            <a:ext cx="5069009" cy="1314435"/>
          </a:xfrm>
          <a:prstGeom prst="roundRect">
            <a:avLst>
              <a:gd name="adj" fmla="val 3378"/>
            </a:avLst>
          </a:prstGeom>
        </p:spPr>
      </p:pic>
    </p:spTree>
    <p:extLst>
      <p:ext uri="{BB962C8B-B14F-4D97-AF65-F5344CB8AC3E}">
        <p14:creationId xmlns:p14="http://schemas.microsoft.com/office/powerpoint/2010/main" val="521723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>
          <a:xfrm>
            <a:off x="379412" y="52793"/>
            <a:ext cx="9577597" cy="1110780"/>
          </a:xfrm>
        </p:spPr>
        <p:txBody>
          <a:bodyPr>
            <a:normAutofit/>
          </a:bodyPr>
          <a:lstStyle/>
          <a:p>
            <a:r>
              <a:rPr lang="en-US" dirty="0"/>
              <a:t>SoftUni Diamond Partners</a:t>
            </a:r>
            <a:endParaRPr lang="bg-BG" dirty="0"/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57F6CA19-B6C5-4C43-B80C-7F86ADB9DF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6012" y="3104112"/>
            <a:ext cx="4423164" cy="3323785"/>
          </a:xfrm>
          <a:prstGeom prst="roundRect">
            <a:avLst>
              <a:gd name="adj" fmla="val 3461"/>
            </a:avLst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04B82B5-A24C-40BD-88A8-9F0719240E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6424" y="1206733"/>
            <a:ext cx="3661164" cy="1576334"/>
          </a:xfrm>
          <a:prstGeom prst="roundRect">
            <a:avLst>
              <a:gd name="adj" fmla="val 3586"/>
            </a:avLst>
          </a:prstGeom>
        </p:spPr>
      </p:pic>
      <p:pic>
        <p:nvPicPr>
          <p:cNvPr id="8" name="Picture 7">
            <a:hlinkClick r:id="rId6"/>
            <a:extLst>
              <a:ext uri="{FF2B5EF4-FFF2-40B4-BE49-F238E27FC236}">
                <a16:creationId xmlns:a16="http://schemas.microsoft.com/office/drawing/2014/main" id="{CB5D3A57-F9B4-4DCE-A831-7E040653E16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12" y="4961886"/>
            <a:ext cx="6678008" cy="1466012"/>
          </a:xfrm>
          <a:prstGeom prst="roundRect">
            <a:avLst>
              <a:gd name="adj" fmla="val 5492"/>
            </a:avLst>
          </a:prstGeom>
        </p:spPr>
      </p:pic>
      <p:pic>
        <p:nvPicPr>
          <p:cNvPr id="10" name="Picture 9">
            <a:hlinkClick r:id="rId8"/>
            <a:extLst>
              <a:ext uri="{FF2B5EF4-FFF2-40B4-BE49-F238E27FC236}">
                <a16:creationId xmlns:a16="http://schemas.microsoft.com/office/drawing/2014/main" id="{A05A9AFA-1694-4FF9-800A-2B4E62A89854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75551" y="1185153"/>
            <a:ext cx="3538056" cy="1597914"/>
          </a:xfrm>
          <a:prstGeom prst="roundRect">
            <a:avLst>
              <a:gd name="adj" fmla="val 4755"/>
            </a:avLst>
          </a:prstGeom>
        </p:spPr>
      </p:pic>
      <p:pic>
        <p:nvPicPr>
          <p:cNvPr id="13" name="Picture 12">
            <a:hlinkClick r:id="rId10"/>
            <a:extLst>
              <a:ext uri="{FF2B5EF4-FFF2-40B4-BE49-F238E27FC236}">
                <a16:creationId xmlns:a16="http://schemas.microsoft.com/office/drawing/2014/main" id="{C5733A8A-180C-42DB-A531-617A616CF1FC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120" y="1163573"/>
            <a:ext cx="3609026" cy="1619494"/>
          </a:xfrm>
          <a:prstGeom prst="roundRect">
            <a:avLst>
              <a:gd name="adj" fmla="val 6970"/>
            </a:avLst>
          </a:prstGeom>
        </p:spPr>
      </p:pic>
      <p:pic>
        <p:nvPicPr>
          <p:cNvPr id="15" name="Picture 14">
            <a:hlinkClick r:id="rId12"/>
            <a:extLst>
              <a:ext uri="{FF2B5EF4-FFF2-40B4-BE49-F238E27FC236}">
                <a16:creationId xmlns:a16="http://schemas.microsoft.com/office/drawing/2014/main" id="{C75642FC-F411-4844-A28F-DD6D37636A31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5612" y="3139471"/>
            <a:ext cx="6678008" cy="1466011"/>
          </a:xfrm>
          <a:prstGeom prst="roundRect">
            <a:avLst>
              <a:gd name="adj" fmla="val 6594"/>
            </a:avLst>
          </a:prstGeom>
        </p:spPr>
      </p:pic>
    </p:spTree>
    <p:extLst>
      <p:ext uri="{BB962C8B-B14F-4D97-AF65-F5344CB8AC3E}">
        <p14:creationId xmlns:p14="http://schemas.microsoft.com/office/powerpoint/2010/main" val="3785400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6D8376C-AFB8-441C-9DED-5EE33BBD7D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353" y="1371599"/>
            <a:ext cx="11815018" cy="5025591"/>
          </a:xfrm>
        </p:spPr>
        <p:txBody>
          <a:bodyPr/>
          <a:lstStyle/>
          <a:p>
            <a:r>
              <a:rPr lang="bg-BG" dirty="0"/>
              <a:t>Настоящият курс </a:t>
            </a:r>
            <a:r>
              <a:rPr lang="en-US" dirty="0"/>
              <a:t>(</a:t>
            </a:r>
            <a:r>
              <a:rPr lang="bg-BG" dirty="0"/>
              <a:t>слайдове</a:t>
            </a:r>
            <a:r>
              <a:rPr lang="en-US" dirty="0"/>
              <a:t>, </a:t>
            </a:r>
            <a:r>
              <a:rPr lang="bg-BG" dirty="0"/>
              <a:t>примери</a:t>
            </a:r>
            <a:r>
              <a:rPr lang="en-US" dirty="0"/>
              <a:t>, </a:t>
            </a:r>
            <a:r>
              <a:rPr lang="bg-BG" dirty="0"/>
              <a:t>видео</a:t>
            </a:r>
            <a:r>
              <a:rPr lang="en-US" dirty="0"/>
              <a:t>, </a:t>
            </a:r>
            <a:r>
              <a:rPr lang="bg-BG" dirty="0"/>
              <a:t>задачи и др.</a:t>
            </a:r>
            <a:r>
              <a:rPr lang="en-US" dirty="0"/>
              <a:t>)</a:t>
            </a:r>
            <a:r>
              <a:rPr lang="bg-BG" dirty="0"/>
              <a:t> се разпространяват под свободен лиценз </a:t>
            </a:r>
            <a:r>
              <a:rPr lang="en-US" dirty="0"/>
              <a:t>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</a:t>
            </a:r>
            <a:endParaRPr lang="bg-BG" dirty="0"/>
          </a:p>
          <a:p>
            <a:endParaRPr lang="bg-BG" sz="2400" dirty="0"/>
          </a:p>
          <a:p>
            <a:endParaRPr lang="bg-BG" sz="2400" dirty="0"/>
          </a:p>
          <a:p>
            <a:endParaRPr lang="bg-BG" sz="2400" dirty="0"/>
          </a:p>
          <a:p>
            <a:pPr marL="0" indent="0">
              <a:buNone/>
            </a:pPr>
            <a:endParaRPr lang="bg-BG" sz="2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Лиценз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63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27412" y="3733800"/>
            <a:ext cx="5348687" cy="1871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647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46F6504-3E38-453D-BE0B-D289DC801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D6C6C8-5F12-400F-8FD7-91B1A8B5309F}"/>
              </a:ext>
            </a:extLst>
          </p:cNvPr>
          <p:cNvSpPr>
            <a:spLocks noGrp="1"/>
          </p:cNvSpPr>
          <p:nvPr>
            <p:ph idx="4294967295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</a:t>
            </a:r>
            <a:br>
              <a:rPr lang="en-US" sz="3200" dirty="0"/>
            </a:br>
            <a:r>
              <a:rPr lang="en-US" sz="3200" dirty="0"/>
              <a:t>and Job for Software Developers</a:t>
            </a:r>
          </a:p>
          <a:p>
            <a:pPr lvl="1"/>
            <a:r>
              <a:rPr lang="en-US" sz="2900" noProof="1">
                <a:hlinkClick r:id="rId2"/>
              </a:rPr>
              <a:t>softuni.bg</a:t>
            </a:r>
            <a:r>
              <a:rPr lang="en-US" sz="2900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Software University Foundation</a:t>
            </a:r>
            <a:endParaRPr lang="bg-BG" sz="3200" dirty="0"/>
          </a:p>
          <a:p>
            <a:pPr lvl="1"/>
            <a:r>
              <a:rPr lang="en-US" sz="3000" noProof="1">
                <a:hlinkClick r:id="rId3"/>
              </a:rPr>
              <a:t>http://softuni.foundation/</a:t>
            </a:r>
            <a:endParaRPr lang="en-US" sz="3000" noProof="1"/>
          </a:p>
          <a:p>
            <a:pPr marL="304747" lvl="1" indent="-304747">
              <a:buClr>
                <a:schemeClr val="tx1">
                  <a:lumMod val="75000"/>
                </a:schemeClr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buClr>
                <a:schemeClr val="tx1">
                  <a:lumMod val="75000"/>
                </a:schemeClr>
              </a:buClr>
              <a:tabLst>
                <a:tab pos="282575" algn="l"/>
              </a:tabLst>
            </a:pPr>
            <a:r>
              <a:rPr lang="en-US" sz="2900" noProof="1">
                <a:hlinkClick r:id="rId4"/>
              </a:rPr>
              <a:t>facebook.com/SoftwareUniversity</a:t>
            </a:r>
            <a:endParaRPr lang="en-US" sz="2900" noProof="1"/>
          </a:p>
          <a:p>
            <a:pPr marL="304747" lvl="1" indent="-304747">
              <a:buClr>
                <a:schemeClr val="tx1">
                  <a:lumMod val="75000"/>
                </a:schemeClr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</a:t>
            </a:r>
            <a:endParaRPr lang="bg-BG" noProof="1"/>
          </a:p>
          <a:p>
            <a:pPr marL="609494" lvl="2" indent="-304747">
              <a:lnSpc>
                <a:spcPct val="100000"/>
              </a:lnSpc>
              <a:buClr>
                <a:schemeClr val="tx1">
                  <a:lumMod val="75000"/>
                </a:schemeClr>
              </a:buClr>
              <a:buSzPct val="100000"/>
              <a:tabLst>
                <a:tab pos="282575" algn="l"/>
              </a:tabLst>
            </a:pPr>
            <a:r>
              <a:rPr lang="en-US" dirty="0">
                <a:hlinkClick r:id="rId5"/>
              </a:rPr>
              <a:t>forum.softuni.bg</a:t>
            </a:r>
            <a:endParaRPr lang="en-US" noProof="1"/>
          </a:p>
          <a:p>
            <a:endParaRPr lang="bg-B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4AA07E-1CA3-40DD-B848-5621CE05A3F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0200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64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0897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Прототип на сайта </a:t>
            </a:r>
            <a:r>
              <a:rPr lang="en-US" dirty="0" smtClean="0"/>
              <a:t>– </a:t>
            </a:r>
            <a:r>
              <a:rPr lang="bg-BG" dirty="0" smtClean="0"/>
              <a:t>Страница „Новини“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760412" y="1194315"/>
            <a:ext cx="10591800" cy="482086"/>
          </a:xfrm>
          <a:prstGeom prst="rect">
            <a:avLst/>
          </a:prstGeom>
          <a:solidFill>
            <a:schemeClr val="accent6"/>
          </a:solidFill>
          <a:ln w="381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bg-BG" sz="2400" b="1" dirty="0">
                <a:solidFill>
                  <a:schemeClr val="accent6">
                    <a:lumMod val="25000"/>
                  </a:schemeClr>
                </a:solidFill>
              </a:rPr>
              <a:t>Новини</a:t>
            </a:r>
            <a:endParaRPr lang="en-US" sz="2400" b="1" dirty="0">
              <a:solidFill>
                <a:schemeClr val="accent6">
                  <a:lumMod val="25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60412" y="1676401"/>
            <a:ext cx="10591800" cy="4800599"/>
          </a:xfrm>
          <a:prstGeom prst="rect">
            <a:avLst/>
          </a:prstGeom>
          <a:solidFill>
            <a:schemeClr val="accent6"/>
          </a:solidFill>
          <a:ln w="381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065212" y="1849203"/>
            <a:ext cx="9982200" cy="556571"/>
          </a:xfrm>
          <a:prstGeom prst="rect">
            <a:avLst/>
          </a:prstGeom>
          <a:solidFill>
            <a:schemeClr val="accent6"/>
          </a:solidFill>
          <a:ln w="381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800" b="1" dirty="0">
                <a:solidFill>
                  <a:schemeClr val="accent6">
                    <a:lumMod val="25000"/>
                  </a:schemeClr>
                </a:solidFill>
              </a:rPr>
              <a:t>Top Menu: [</a:t>
            </a:r>
            <a:r>
              <a:rPr lang="bg-BG" sz="2800" b="1" dirty="0">
                <a:solidFill>
                  <a:schemeClr val="accent6">
                    <a:lumMod val="25000"/>
                  </a:schemeClr>
                </a:solidFill>
              </a:rPr>
              <a:t>Начало</a:t>
            </a:r>
            <a:r>
              <a:rPr lang="en-US" sz="2800" b="1" dirty="0">
                <a:solidFill>
                  <a:schemeClr val="accent6">
                    <a:lumMod val="25000"/>
                  </a:schemeClr>
                </a:solidFill>
              </a:rPr>
              <a:t>] [</a:t>
            </a:r>
            <a:r>
              <a:rPr lang="bg-BG" sz="2800" b="1" dirty="0">
                <a:solidFill>
                  <a:schemeClr val="accent6">
                    <a:lumMod val="25000"/>
                  </a:schemeClr>
                </a:solidFill>
              </a:rPr>
              <a:t>Новини</a:t>
            </a:r>
            <a:r>
              <a:rPr lang="en-US" sz="2800" b="1" dirty="0">
                <a:solidFill>
                  <a:schemeClr val="accent6">
                    <a:lumMod val="25000"/>
                  </a:schemeClr>
                </a:solidFill>
              </a:rPr>
              <a:t>] [</a:t>
            </a:r>
            <a:r>
              <a:rPr lang="bg-BG" sz="2800" b="1" dirty="0">
                <a:solidFill>
                  <a:schemeClr val="accent6">
                    <a:lumMod val="25000"/>
                  </a:schemeClr>
                </a:solidFill>
              </a:rPr>
              <a:t>Проекти</a:t>
            </a:r>
            <a:r>
              <a:rPr lang="en-US" sz="2800" b="1" dirty="0">
                <a:solidFill>
                  <a:schemeClr val="accent6">
                    <a:lumMod val="25000"/>
                  </a:schemeClr>
                </a:solidFill>
              </a:rPr>
              <a:t>] [</a:t>
            </a:r>
            <a:r>
              <a:rPr lang="bg-BG" sz="2800" b="1" dirty="0">
                <a:solidFill>
                  <a:schemeClr val="accent6">
                    <a:lumMod val="25000"/>
                  </a:schemeClr>
                </a:solidFill>
              </a:rPr>
              <a:t>За нас</a:t>
            </a:r>
            <a:r>
              <a:rPr lang="en-US" sz="2800" b="1" dirty="0">
                <a:solidFill>
                  <a:schemeClr val="accent6">
                    <a:lumMod val="25000"/>
                  </a:schemeClr>
                </a:solidFill>
              </a:rPr>
              <a:t>] [</a:t>
            </a:r>
            <a:r>
              <a:rPr lang="bg-BG" sz="2800" b="1" dirty="0">
                <a:solidFill>
                  <a:schemeClr val="accent6">
                    <a:lumMod val="25000"/>
                  </a:schemeClr>
                </a:solidFill>
              </a:rPr>
              <a:t>Контакти</a:t>
            </a:r>
            <a:r>
              <a:rPr lang="en-US" sz="2800" b="1" dirty="0">
                <a:solidFill>
                  <a:schemeClr val="accent6">
                    <a:lumMod val="25000"/>
                  </a:schemeClr>
                </a:solidFill>
              </a:rPr>
              <a:t>]</a:t>
            </a:r>
          </a:p>
        </p:txBody>
      </p:sp>
      <p:sp>
        <p:nvSpPr>
          <p:cNvPr id="10" name="Rectangle 9"/>
          <p:cNvSpPr/>
          <p:nvPr/>
        </p:nvSpPr>
        <p:spPr>
          <a:xfrm>
            <a:off x="1065212" y="5912427"/>
            <a:ext cx="9982200" cy="404171"/>
          </a:xfrm>
          <a:prstGeom prst="rect">
            <a:avLst/>
          </a:prstGeom>
          <a:solidFill>
            <a:schemeClr val="accent6"/>
          </a:solidFill>
          <a:ln w="381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400" b="1" dirty="0">
                <a:solidFill>
                  <a:schemeClr val="accent6">
                    <a:lumMod val="25000"/>
                  </a:schemeClr>
                </a:solidFill>
              </a:rPr>
              <a:t>Footer</a:t>
            </a:r>
          </a:p>
        </p:txBody>
      </p:sp>
      <p:sp>
        <p:nvSpPr>
          <p:cNvPr id="9" name="Rectangle 8"/>
          <p:cNvSpPr/>
          <p:nvPr/>
        </p:nvSpPr>
        <p:spPr>
          <a:xfrm>
            <a:off x="1065213" y="2589608"/>
            <a:ext cx="3167928" cy="1895801"/>
          </a:xfrm>
          <a:prstGeom prst="rect">
            <a:avLst/>
          </a:prstGeom>
          <a:solidFill>
            <a:schemeClr val="accent6"/>
          </a:solidFill>
          <a:ln w="381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500" b="1" dirty="0" smtClean="0">
                <a:solidFill>
                  <a:schemeClr val="accent6">
                    <a:lumMod val="25000"/>
                  </a:schemeClr>
                </a:solidFill>
              </a:rPr>
              <a:t>Заглавие на новина</a:t>
            </a:r>
            <a:endParaRPr lang="en-US" sz="2500" b="1" dirty="0">
              <a:solidFill>
                <a:schemeClr val="accent6">
                  <a:lumMod val="25000"/>
                </a:schemeClr>
              </a:solidFill>
            </a:endParaRPr>
          </a:p>
        </p:txBody>
      </p:sp>
      <p:sp>
        <p:nvSpPr>
          <p:cNvPr id="11" name="Rectangle: Rounded Corners 10"/>
          <p:cNvSpPr/>
          <p:nvPr/>
        </p:nvSpPr>
        <p:spPr>
          <a:xfrm>
            <a:off x="1366920" y="3114183"/>
            <a:ext cx="1069892" cy="716338"/>
          </a:xfrm>
          <a:prstGeom prst="roundRect">
            <a:avLst>
              <a:gd name="adj" fmla="val 322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sz="1800" b="1" dirty="0" smtClean="0">
                <a:solidFill>
                  <a:schemeClr val="accent6">
                    <a:lumMod val="25000"/>
                  </a:schemeClr>
                </a:solidFill>
              </a:rPr>
              <a:t>Снимка</a:t>
            </a:r>
            <a:endParaRPr lang="en-US" sz="1800" b="1" dirty="0">
              <a:solidFill>
                <a:schemeClr val="accent6">
                  <a:lumMod val="25000"/>
                </a:schemeClr>
              </a:solidFill>
            </a:endParaRPr>
          </a:p>
        </p:txBody>
      </p:sp>
      <p:sp>
        <p:nvSpPr>
          <p:cNvPr id="33" name="Rectangle: Rounded Corners 32"/>
          <p:cNvSpPr/>
          <p:nvPr/>
        </p:nvSpPr>
        <p:spPr>
          <a:xfrm>
            <a:off x="1366919" y="3916992"/>
            <a:ext cx="2643105" cy="405626"/>
          </a:xfrm>
          <a:prstGeom prst="roundRect">
            <a:avLst>
              <a:gd name="adj" fmla="val 898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000" b="1" dirty="0">
                <a:solidFill>
                  <a:schemeClr val="accent6">
                    <a:lumMod val="25000"/>
                  </a:schemeClr>
                </a:solidFill>
              </a:rPr>
              <a:t>Текст...</a:t>
            </a:r>
            <a:endParaRPr lang="en-US" sz="2000" b="1" dirty="0">
              <a:solidFill>
                <a:schemeClr val="accent6">
                  <a:lumMod val="25000"/>
                </a:schemeClr>
              </a:solidFill>
            </a:endParaRPr>
          </a:p>
        </p:txBody>
      </p:sp>
      <p:sp>
        <p:nvSpPr>
          <p:cNvPr id="21" name="Rectangle: Rounded Corners 20"/>
          <p:cNvSpPr/>
          <p:nvPr/>
        </p:nvSpPr>
        <p:spPr>
          <a:xfrm>
            <a:off x="2513012" y="3114183"/>
            <a:ext cx="1497013" cy="716338"/>
          </a:xfrm>
          <a:prstGeom prst="roundRect">
            <a:avLst>
              <a:gd name="adj" fmla="val 322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000" b="1" dirty="0" smtClean="0">
                <a:solidFill>
                  <a:schemeClr val="accent6">
                    <a:lumMod val="25000"/>
                  </a:schemeClr>
                </a:solidFill>
              </a:rPr>
              <a:t>Текст...</a:t>
            </a:r>
            <a:endParaRPr lang="en-US" sz="2000" b="1" dirty="0">
              <a:solidFill>
                <a:schemeClr val="accent6">
                  <a:lumMod val="25000"/>
                </a:schemeClr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1065213" y="4668982"/>
            <a:ext cx="3167928" cy="1051974"/>
          </a:xfrm>
          <a:prstGeom prst="rect">
            <a:avLst/>
          </a:prstGeom>
          <a:solidFill>
            <a:schemeClr val="accent6"/>
          </a:solidFill>
          <a:ln w="381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500" b="1" dirty="0">
                <a:solidFill>
                  <a:schemeClr val="accent6">
                    <a:lumMod val="25000"/>
                  </a:schemeClr>
                </a:solidFill>
              </a:rPr>
              <a:t>Заглавие на новина</a:t>
            </a:r>
            <a:endParaRPr lang="en-US" sz="2500" b="1" dirty="0">
              <a:solidFill>
                <a:schemeClr val="accent6">
                  <a:lumMod val="25000"/>
                </a:schemeClr>
              </a:solidFill>
            </a:endParaRPr>
          </a:p>
        </p:txBody>
      </p:sp>
      <p:sp>
        <p:nvSpPr>
          <p:cNvPr id="27" name="Rectangle: Rounded Corners 26"/>
          <p:cNvSpPr/>
          <p:nvPr/>
        </p:nvSpPr>
        <p:spPr>
          <a:xfrm>
            <a:off x="1366919" y="5196754"/>
            <a:ext cx="765093" cy="405626"/>
          </a:xfrm>
          <a:prstGeom prst="roundRect">
            <a:avLst>
              <a:gd name="adj" fmla="val 898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dirty="0">
                <a:solidFill>
                  <a:schemeClr val="accent6">
                    <a:lumMod val="25000"/>
                  </a:schemeClr>
                </a:solidFill>
              </a:rPr>
              <a:t>…</a:t>
            </a:r>
          </a:p>
        </p:txBody>
      </p:sp>
      <p:sp>
        <p:nvSpPr>
          <p:cNvPr id="29" name="Rectangle: Rounded Corners 28"/>
          <p:cNvSpPr/>
          <p:nvPr/>
        </p:nvSpPr>
        <p:spPr>
          <a:xfrm>
            <a:off x="2208212" y="5196754"/>
            <a:ext cx="1801812" cy="405626"/>
          </a:xfrm>
          <a:prstGeom prst="roundRect">
            <a:avLst>
              <a:gd name="adj" fmla="val 898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dirty="0">
                <a:solidFill>
                  <a:schemeClr val="accent6">
                    <a:lumMod val="25000"/>
                  </a:schemeClr>
                </a:solidFill>
              </a:rPr>
              <a:t>…</a:t>
            </a:r>
          </a:p>
        </p:txBody>
      </p:sp>
      <p:sp>
        <p:nvSpPr>
          <p:cNvPr id="30" name="Rectangle 29"/>
          <p:cNvSpPr/>
          <p:nvPr/>
        </p:nvSpPr>
        <p:spPr>
          <a:xfrm>
            <a:off x="4469533" y="2589608"/>
            <a:ext cx="3167928" cy="1895801"/>
          </a:xfrm>
          <a:prstGeom prst="rect">
            <a:avLst/>
          </a:prstGeom>
          <a:solidFill>
            <a:schemeClr val="accent6"/>
          </a:solidFill>
          <a:ln w="381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500" b="1" dirty="0">
                <a:solidFill>
                  <a:schemeClr val="accent6">
                    <a:lumMod val="25000"/>
                  </a:schemeClr>
                </a:solidFill>
              </a:rPr>
              <a:t>Заглавие на новина</a:t>
            </a:r>
            <a:endParaRPr lang="en-US" sz="2500" b="1" dirty="0">
              <a:solidFill>
                <a:schemeClr val="accent6">
                  <a:lumMod val="25000"/>
                </a:schemeClr>
              </a:solidFill>
            </a:endParaRPr>
          </a:p>
        </p:txBody>
      </p:sp>
      <p:sp>
        <p:nvSpPr>
          <p:cNvPr id="31" name="Rectangle: Rounded Corners 30"/>
          <p:cNvSpPr/>
          <p:nvPr/>
        </p:nvSpPr>
        <p:spPr>
          <a:xfrm>
            <a:off x="4771240" y="3114183"/>
            <a:ext cx="1069892" cy="716338"/>
          </a:xfrm>
          <a:prstGeom prst="roundRect">
            <a:avLst>
              <a:gd name="adj" fmla="val 322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b="1" dirty="0">
                <a:solidFill>
                  <a:schemeClr val="accent6">
                    <a:lumMod val="25000"/>
                  </a:schemeClr>
                </a:solidFill>
              </a:rPr>
              <a:t>Снимка</a:t>
            </a:r>
            <a:endParaRPr lang="en-US" sz="1800" b="1" dirty="0">
              <a:solidFill>
                <a:schemeClr val="bg1"/>
              </a:solidFill>
            </a:endParaRPr>
          </a:p>
        </p:txBody>
      </p:sp>
      <p:sp>
        <p:nvSpPr>
          <p:cNvPr id="40" name="Rectangle: Rounded Corners 39"/>
          <p:cNvSpPr/>
          <p:nvPr/>
        </p:nvSpPr>
        <p:spPr>
          <a:xfrm>
            <a:off x="4771239" y="3916992"/>
            <a:ext cx="2643105" cy="405626"/>
          </a:xfrm>
          <a:prstGeom prst="roundRect">
            <a:avLst>
              <a:gd name="adj" fmla="val 898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000" b="1" dirty="0">
                <a:solidFill>
                  <a:schemeClr val="accent6">
                    <a:lumMod val="25000"/>
                  </a:schemeClr>
                </a:solidFill>
              </a:rPr>
              <a:t>Текст...</a:t>
            </a:r>
            <a:endParaRPr lang="en-US" sz="2000" b="1" dirty="0">
              <a:solidFill>
                <a:schemeClr val="accent6">
                  <a:lumMod val="25000"/>
                </a:schemeClr>
              </a:solidFill>
            </a:endParaRPr>
          </a:p>
        </p:txBody>
      </p:sp>
      <p:sp>
        <p:nvSpPr>
          <p:cNvPr id="41" name="Rectangle: Rounded Corners 40"/>
          <p:cNvSpPr/>
          <p:nvPr/>
        </p:nvSpPr>
        <p:spPr>
          <a:xfrm>
            <a:off x="5917332" y="3114183"/>
            <a:ext cx="1497013" cy="716338"/>
          </a:xfrm>
          <a:prstGeom prst="roundRect">
            <a:avLst>
              <a:gd name="adj" fmla="val 322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000" b="1" dirty="0">
                <a:solidFill>
                  <a:schemeClr val="accent6">
                    <a:lumMod val="25000"/>
                  </a:schemeClr>
                </a:solidFill>
              </a:rPr>
              <a:t>Текст...</a:t>
            </a:r>
            <a:endParaRPr lang="en-US" sz="2000" b="1" dirty="0">
              <a:solidFill>
                <a:schemeClr val="accent6">
                  <a:lumMod val="25000"/>
                </a:schemeClr>
              </a:solidFill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4469533" y="4668982"/>
            <a:ext cx="3167928" cy="1051974"/>
          </a:xfrm>
          <a:prstGeom prst="rect">
            <a:avLst/>
          </a:prstGeom>
          <a:solidFill>
            <a:schemeClr val="accent6"/>
          </a:solidFill>
          <a:ln w="381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500" b="1" dirty="0">
                <a:solidFill>
                  <a:schemeClr val="accent6">
                    <a:lumMod val="25000"/>
                  </a:schemeClr>
                </a:solidFill>
              </a:rPr>
              <a:t>Заглавие на новина</a:t>
            </a:r>
            <a:endParaRPr lang="en-US" sz="2500" b="1" dirty="0">
              <a:solidFill>
                <a:schemeClr val="accent6">
                  <a:lumMod val="25000"/>
                </a:schemeClr>
              </a:solidFill>
            </a:endParaRPr>
          </a:p>
        </p:txBody>
      </p:sp>
      <p:sp>
        <p:nvSpPr>
          <p:cNvPr id="43" name="Rectangle: Rounded Corners 42"/>
          <p:cNvSpPr/>
          <p:nvPr/>
        </p:nvSpPr>
        <p:spPr>
          <a:xfrm>
            <a:off x="4771239" y="5196754"/>
            <a:ext cx="765093" cy="405626"/>
          </a:xfrm>
          <a:prstGeom prst="roundRect">
            <a:avLst>
              <a:gd name="adj" fmla="val 898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dirty="0">
                <a:solidFill>
                  <a:schemeClr val="accent6">
                    <a:lumMod val="25000"/>
                  </a:schemeClr>
                </a:solidFill>
              </a:rPr>
              <a:t>…</a:t>
            </a:r>
          </a:p>
        </p:txBody>
      </p:sp>
      <p:sp>
        <p:nvSpPr>
          <p:cNvPr id="44" name="Rectangle: Rounded Corners 43"/>
          <p:cNvSpPr/>
          <p:nvPr/>
        </p:nvSpPr>
        <p:spPr>
          <a:xfrm>
            <a:off x="5612532" y="5196754"/>
            <a:ext cx="1801812" cy="405626"/>
          </a:xfrm>
          <a:prstGeom prst="roundRect">
            <a:avLst>
              <a:gd name="adj" fmla="val 898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dirty="0">
                <a:solidFill>
                  <a:schemeClr val="accent6">
                    <a:lumMod val="25000"/>
                  </a:schemeClr>
                </a:solidFill>
              </a:rPr>
              <a:t>…</a:t>
            </a:r>
          </a:p>
        </p:txBody>
      </p:sp>
      <p:sp>
        <p:nvSpPr>
          <p:cNvPr id="45" name="Rectangle 44"/>
          <p:cNvSpPr/>
          <p:nvPr/>
        </p:nvSpPr>
        <p:spPr>
          <a:xfrm>
            <a:off x="7879484" y="2589608"/>
            <a:ext cx="3167928" cy="1895801"/>
          </a:xfrm>
          <a:prstGeom prst="rect">
            <a:avLst/>
          </a:prstGeom>
          <a:solidFill>
            <a:schemeClr val="accent6"/>
          </a:solidFill>
          <a:ln w="381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500" b="1" dirty="0">
                <a:solidFill>
                  <a:schemeClr val="accent6">
                    <a:lumMod val="25000"/>
                  </a:schemeClr>
                </a:solidFill>
              </a:rPr>
              <a:t>Заглавие на новина</a:t>
            </a:r>
            <a:endParaRPr lang="en-US" sz="2500" b="1" dirty="0">
              <a:solidFill>
                <a:schemeClr val="accent6">
                  <a:lumMod val="25000"/>
                </a:schemeClr>
              </a:solidFill>
            </a:endParaRPr>
          </a:p>
        </p:txBody>
      </p:sp>
      <p:sp>
        <p:nvSpPr>
          <p:cNvPr id="46" name="Rectangle: Rounded Corners 45"/>
          <p:cNvSpPr/>
          <p:nvPr/>
        </p:nvSpPr>
        <p:spPr>
          <a:xfrm>
            <a:off x="8181191" y="3114183"/>
            <a:ext cx="1069892" cy="716338"/>
          </a:xfrm>
          <a:prstGeom prst="roundRect">
            <a:avLst>
              <a:gd name="adj" fmla="val 322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b="1" dirty="0">
                <a:solidFill>
                  <a:schemeClr val="accent6">
                    <a:lumMod val="25000"/>
                  </a:schemeClr>
                </a:solidFill>
              </a:rPr>
              <a:t>Снимка</a:t>
            </a:r>
            <a:endParaRPr lang="en-US" sz="1800" b="1" dirty="0">
              <a:solidFill>
                <a:schemeClr val="bg1"/>
              </a:solidFill>
            </a:endParaRPr>
          </a:p>
        </p:txBody>
      </p:sp>
      <p:sp>
        <p:nvSpPr>
          <p:cNvPr id="47" name="Rectangle: Rounded Corners 46"/>
          <p:cNvSpPr/>
          <p:nvPr/>
        </p:nvSpPr>
        <p:spPr>
          <a:xfrm>
            <a:off x="8181190" y="3916992"/>
            <a:ext cx="2643105" cy="405626"/>
          </a:xfrm>
          <a:prstGeom prst="roundRect">
            <a:avLst>
              <a:gd name="adj" fmla="val 898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000" b="1" dirty="0">
                <a:solidFill>
                  <a:schemeClr val="accent6">
                    <a:lumMod val="25000"/>
                  </a:schemeClr>
                </a:solidFill>
              </a:rPr>
              <a:t>Текст...</a:t>
            </a:r>
            <a:endParaRPr lang="en-US" sz="2000" b="1" dirty="0">
              <a:solidFill>
                <a:schemeClr val="accent6">
                  <a:lumMod val="25000"/>
                </a:schemeClr>
              </a:solidFill>
            </a:endParaRPr>
          </a:p>
        </p:txBody>
      </p:sp>
      <p:sp>
        <p:nvSpPr>
          <p:cNvPr id="48" name="Rectangle: Rounded Corners 47"/>
          <p:cNvSpPr/>
          <p:nvPr/>
        </p:nvSpPr>
        <p:spPr>
          <a:xfrm>
            <a:off x="9327283" y="3114183"/>
            <a:ext cx="1497013" cy="716338"/>
          </a:xfrm>
          <a:prstGeom prst="roundRect">
            <a:avLst>
              <a:gd name="adj" fmla="val 322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000" b="1" dirty="0">
                <a:solidFill>
                  <a:schemeClr val="accent6">
                    <a:lumMod val="25000"/>
                  </a:schemeClr>
                </a:solidFill>
              </a:rPr>
              <a:t>Текст...</a:t>
            </a:r>
            <a:endParaRPr lang="en-US" sz="2000" b="1" dirty="0">
              <a:solidFill>
                <a:schemeClr val="accent6">
                  <a:lumMod val="25000"/>
                </a:schemeClr>
              </a:solidFill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7879484" y="4668982"/>
            <a:ext cx="3167928" cy="1051974"/>
          </a:xfrm>
          <a:prstGeom prst="rect">
            <a:avLst/>
          </a:prstGeom>
          <a:solidFill>
            <a:schemeClr val="accent6"/>
          </a:solidFill>
          <a:ln w="381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500" b="1" dirty="0">
                <a:solidFill>
                  <a:schemeClr val="accent6">
                    <a:lumMod val="25000"/>
                  </a:schemeClr>
                </a:solidFill>
              </a:rPr>
              <a:t>Заглавие на новина</a:t>
            </a:r>
            <a:endParaRPr lang="en-US" sz="2500" b="1" dirty="0">
              <a:solidFill>
                <a:schemeClr val="accent6">
                  <a:lumMod val="25000"/>
                </a:schemeClr>
              </a:solidFill>
            </a:endParaRPr>
          </a:p>
        </p:txBody>
      </p:sp>
      <p:sp>
        <p:nvSpPr>
          <p:cNvPr id="50" name="Rectangle: Rounded Corners 49"/>
          <p:cNvSpPr/>
          <p:nvPr/>
        </p:nvSpPr>
        <p:spPr>
          <a:xfrm>
            <a:off x="8181190" y="5196754"/>
            <a:ext cx="765093" cy="405626"/>
          </a:xfrm>
          <a:prstGeom prst="roundRect">
            <a:avLst>
              <a:gd name="adj" fmla="val 898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dirty="0">
                <a:solidFill>
                  <a:schemeClr val="accent6">
                    <a:lumMod val="25000"/>
                  </a:schemeClr>
                </a:solidFill>
              </a:rPr>
              <a:t>…</a:t>
            </a:r>
          </a:p>
        </p:txBody>
      </p:sp>
      <p:sp>
        <p:nvSpPr>
          <p:cNvPr id="51" name="Rectangle: Rounded Corners 50"/>
          <p:cNvSpPr/>
          <p:nvPr/>
        </p:nvSpPr>
        <p:spPr>
          <a:xfrm>
            <a:off x="9022483" y="5196754"/>
            <a:ext cx="1801812" cy="405626"/>
          </a:xfrm>
          <a:prstGeom prst="roundRect">
            <a:avLst>
              <a:gd name="adj" fmla="val 898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dirty="0">
                <a:solidFill>
                  <a:schemeClr val="accent6">
                    <a:lumMod val="25000"/>
                  </a:schemeClr>
                </a:solidFill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790668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9" grpId="0" animBg="1"/>
      <p:bldP spid="11" grpId="0" animBg="1"/>
      <p:bldP spid="33" grpId="0" animBg="1"/>
      <p:bldP spid="21" grpId="0" animBg="1"/>
      <p:bldP spid="22" grpId="0" animBg="1"/>
      <p:bldP spid="27" grpId="0" animBg="1"/>
      <p:bldP spid="29" grpId="0" animBg="1"/>
      <p:bldP spid="30" grpId="0" animBg="1"/>
      <p:bldP spid="31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Прототип на сайта </a:t>
            </a:r>
            <a:r>
              <a:rPr lang="en-US" dirty="0"/>
              <a:t>– </a:t>
            </a:r>
            <a:r>
              <a:rPr lang="bg-BG" dirty="0"/>
              <a:t>Страница </a:t>
            </a:r>
            <a:r>
              <a:rPr lang="bg-BG" dirty="0" smtClean="0"/>
              <a:t>„Проекти“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760412" y="1189047"/>
            <a:ext cx="10591800" cy="487353"/>
          </a:xfrm>
          <a:prstGeom prst="rect">
            <a:avLst/>
          </a:prstGeom>
          <a:solidFill>
            <a:schemeClr val="accent6"/>
          </a:solidFill>
          <a:ln w="381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bg-BG" sz="2400" b="1" dirty="0">
                <a:solidFill>
                  <a:schemeClr val="accent6">
                    <a:lumMod val="25000"/>
                  </a:schemeClr>
                </a:solidFill>
              </a:rPr>
              <a:t>Проекти</a:t>
            </a:r>
            <a:endParaRPr 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60412" y="1676401"/>
            <a:ext cx="10591800" cy="4800599"/>
          </a:xfrm>
          <a:prstGeom prst="rect">
            <a:avLst/>
          </a:prstGeom>
          <a:solidFill>
            <a:schemeClr val="accent6"/>
          </a:solidFill>
          <a:ln w="381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065212" y="1882045"/>
            <a:ext cx="9982200" cy="556571"/>
          </a:xfrm>
          <a:prstGeom prst="rect">
            <a:avLst/>
          </a:prstGeom>
          <a:solidFill>
            <a:schemeClr val="accent6"/>
          </a:solidFill>
          <a:ln w="381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800" b="1" dirty="0">
                <a:solidFill>
                  <a:schemeClr val="accent6">
                    <a:lumMod val="25000"/>
                  </a:schemeClr>
                </a:solidFill>
              </a:rPr>
              <a:t>Top Menu: [</a:t>
            </a:r>
            <a:r>
              <a:rPr lang="bg-BG" sz="2800" b="1" dirty="0">
                <a:solidFill>
                  <a:schemeClr val="accent6">
                    <a:lumMod val="25000"/>
                  </a:schemeClr>
                </a:solidFill>
              </a:rPr>
              <a:t>Начало</a:t>
            </a:r>
            <a:r>
              <a:rPr lang="en-US" sz="2800" b="1" dirty="0">
                <a:solidFill>
                  <a:schemeClr val="accent6">
                    <a:lumMod val="25000"/>
                  </a:schemeClr>
                </a:solidFill>
              </a:rPr>
              <a:t>] [</a:t>
            </a:r>
            <a:r>
              <a:rPr lang="bg-BG" sz="2800" b="1" dirty="0">
                <a:solidFill>
                  <a:schemeClr val="accent6">
                    <a:lumMod val="25000"/>
                  </a:schemeClr>
                </a:solidFill>
              </a:rPr>
              <a:t>Новини</a:t>
            </a:r>
            <a:r>
              <a:rPr lang="en-US" sz="2800" b="1" dirty="0">
                <a:solidFill>
                  <a:schemeClr val="accent6">
                    <a:lumMod val="25000"/>
                  </a:schemeClr>
                </a:solidFill>
              </a:rPr>
              <a:t>] [</a:t>
            </a:r>
            <a:r>
              <a:rPr lang="bg-BG" sz="2800" b="1" dirty="0">
                <a:solidFill>
                  <a:schemeClr val="accent6">
                    <a:lumMod val="25000"/>
                  </a:schemeClr>
                </a:solidFill>
              </a:rPr>
              <a:t>Проекти</a:t>
            </a:r>
            <a:r>
              <a:rPr lang="en-US" sz="2800" b="1" dirty="0">
                <a:solidFill>
                  <a:schemeClr val="accent6">
                    <a:lumMod val="25000"/>
                  </a:schemeClr>
                </a:solidFill>
              </a:rPr>
              <a:t>] [</a:t>
            </a:r>
            <a:r>
              <a:rPr lang="bg-BG" sz="2800" b="1" dirty="0">
                <a:solidFill>
                  <a:schemeClr val="accent6">
                    <a:lumMod val="25000"/>
                  </a:schemeClr>
                </a:solidFill>
              </a:rPr>
              <a:t>За нас</a:t>
            </a:r>
            <a:r>
              <a:rPr lang="en-US" sz="2800" b="1" dirty="0">
                <a:solidFill>
                  <a:schemeClr val="accent6">
                    <a:lumMod val="25000"/>
                  </a:schemeClr>
                </a:solidFill>
              </a:rPr>
              <a:t>] [</a:t>
            </a:r>
            <a:r>
              <a:rPr lang="bg-BG" sz="2800" b="1" dirty="0">
                <a:solidFill>
                  <a:schemeClr val="accent6">
                    <a:lumMod val="25000"/>
                  </a:schemeClr>
                </a:solidFill>
              </a:rPr>
              <a:t>Контакти</a:t>
            </a:r>
            <a:r>
              <a:rPr lang="en-US" sz="2800" b="1" dirty="0">
                <a:solidFill>
                  <a:schemeClr val="accent6">
                    <a:lumMod val="25000"/>
                  </a:schemeClr>
                </a:solidFill>
              </a:rPr>
              <a:t>]</a:t>
            </a:r>
          </a:p>
        </p:txBody>
      </p:sp>
      <p:sp>
        <p:nvSpPr>
          <p:cNvPr id="10" name="Rectangle 9"/>
          <p:cNvSpPr/>
          <p:nvPr/>
        </p:nvSpPr>
        <p:spPr>
          <a:xfrm>
            <a:off x="1065212" y="5859280"/>
            <a:ext cx="9982200" cy="404171"/>
          </a:xfrm>
          <a:prstGeom prst="rect">
            <a:avLst/>
          </a:prstGeom>
          <a:solidFill>
            <a:schemeClr val="accent6"/>
          </a:solidFill>
          <a:ln w="381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b="1" dirty="0">
                <a:solidFill>
                  <a:schemeClr val="accent6">
                    <a:lumMod val="25000"/>
                  </a:schemeClr>
                </a:solidFill>
              </a:rPr>
              <a:t>Footer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065213" y="2702861"/>
            <a:ext cx="3167928" cy="2942870"/>
          </a:xfrm>
          <a:prstGeom prst="rect">
            <a:avLst/>
          </a:prstGeom>
          <a:solidFill>
            <a:schemeClr val="accent6"/>
          </a:solidFill>
          <a:ln w="381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chemeClr val="accent6">
                    <a:lumMod val="25000"/>
                  </a:schemeClr>
                </a:solidFill>
              </a:rPr>
              <a:t>Проект</a:t>
            </a:r>
            <a:r>
              <a:rPr lang="en-US" sz="2800" b="1" dirty="0" smtClean="0">
                <a:solidFill>
                  <a:schemeClr val="accent6">
                    <a:lumMod val="25000"/>
                  </a:schemeClr>
                </a:solidFill>
              </a:rPr>
              <a:t> </a:t>
            </a:r>
            <a:r>
              <a:rPr lang="en-US" sz="2800" b="1" dirty="0">
                <a:solidFill>
                  <a:schemeClr val="accent6">
                    <a:lumMod val="25000"/>
                  </a:schemeClr>
                </a:solidFill>
              </a:rPr>
              <a:t>#1</a:t>
            </a:r>
          </a:p>
        </p:txBody>
      </p:sp>
      <p:sp>
        <p:nvSpPr>
          <p:cNvPr id="11" name="Rectangle: Rounded Corners 10"/>
          <p:cNvSpPr/>
          <p:nvPr/>
        </p:nvSpPr>
        <p:spPr>
          <a:xfrm>
            <a:off x="2062529" y="3245432"/>
            <a:ext cx="1173296" cy="795550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1600" b="1" dirty="0" smtClean="0">
                <a:solidFill>
                  <a:schemeClr val="accent6">
                    <a:lumMod val="25000"/>
                  </a:schemeClr>
                </a:solidFill>
              </a:rPr>
              <a:t>Снимка</a:t>
            </a:r>
            <a:endParaRPr lang="en-US" sz="1600" b="1" dirty="0">
              <a:solidFill>
                <a:schemeClr val="accent6">
                  <a:lumMod val="25000"/>
                </a:schemeClr>
              </a:solidFill>
            </a:endParaRPr>
          </a:p>
        </p:txBody>
      </p:sp>
      <p:sp>
        <p:nvSpPr>
          <p:cNvPr id="15" name="Rectangle: Rounded Corners 14"/>
          <p:cNvSpPr/>
          <p:nvPr/>
        </p:nvSpPr>
        <p:spPr>
          <a:xfrm>
            <a:off x="1366920" y="4252149"/>
            <a:ext cx="2616984" cy="1199615"/>
          </a:xfrm>
          <a:prstGeom prst="roundRect">
            <a:avLst>
              <a:gd name="adj" fmla="val 454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200" b="1" dirty="0">
                <a:solidFill>
                  <a:schemeClr val="accent6">
                    <a:lumMod val="25000"/>
                  </a:schemeClr>
                </a:solidFill>
              </a:rPr>
              <a:t>Кратко описание</a:t>
            </a:r>
            <a:r>
              <a:rPr lang="bg-BG" sz="2200" b="1" dirty="0" smtClean="0">
                <a:solidFill>
                  <a:schemeClr val="accent6">
                    <a:lumMod val="25000"/>
                  </a:schemeClr>
                </a:solidFill>
              </a:rPr>
              <a:t>...</a:t>
            </a:r>
            <a:r>
              <a:rPr lang="bg-BG" sz="2200" b="1" dirty="0">
                <a:solidFill>
                  <a:schemeClr val="accent6">
                    <a:lumMod val="25000"/>
                  </a:schemeClr>
                </a:solidFill>
              </a:rPr>
              <a:t> Кратко описание...</a:t>
            </a:r>
            <a:endParaRPr lang="en-US" sz="2200" b="1" dirty="0">
              <a:solidFill>
                <a:schemeClr val="accent6">
                  <a:lumMod val="25000"/>
                </a:schemeClr>
              </a:solidFill>
            </a:endParaRPr>
          </a:p>
          <a:p>
            <a:pPr algn="ctr"/>
            <a:r>
              <a:rPr lang="bg-BG" sz="2200" b="1" dirty="0">
                <a:solidFill>
                  <a:schemeClr val="accent6">
                    <a:lumMod val="25000"/>
                  </a:schemeClr>
                </a:solidFill>
              </a:rPr>
              <a:t>Кратко описание</a:t>
            </a:r>
            <a:r>
              <a:rPr lang="bg-BG" sz="2200" b="1" dirty="0" smtClean="0">
                <a:solidFill>
                  <a:schemeClr val="accent6">
                    <a:lumMod val="25000"/>
                  </a:schemeClr>
                </a:solidFill>
              </a:rPr>
              <a:t>...</a:t>
            </a:r>
            <a:endParaRPr lang="en-US" sz="2200" b="1" dirty="0">
              <a:solidFill>
                <a:schemeClr val="accent6">
                  <a:lumMod val="25000"/>
                </a:schemeClr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4473430" y="2702861"/>
            <a:ext cx="3167928" cy="2942870"/>
          </a:xfrm>
          <a:prstGeom prst="rect">
            <a:avLst/>
          </a:prstGeom>
          <a:solidFill>
            <a:schemeClr val="accent6"/>
          </a:solidFill>
          <a:ln w="381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chemeClr val="accent6">
                    <a:lumMod val="25000"/>
                  </a:schemeClr>
                </a:solidFill>
              </a:rPr>
              <a:t>Проект</a:t>
            </a:r>
            <a:r>
              <a:rPr lang="en-US" sz="2800" b="1" dirty="0">
                <a:solidFill>
                  <a:schemeClr val="accent6">
                    <a:lumMod val="25000"/>
                  </a:schemeClr>
                </a:solidFill>
              </a:rPr>
              <a:t> </a:t>
            </a:r>
            <a:r>
              <a:rPr lang="en-US" sz="2800" b="1" dirty="0" smtClean="0">
                <a:solidFill>
                  <a:schemeClr val="accent6">
                    <a:lumMod val="25000"/>
                  </a:schemeClr>
                </a:solidFill>
              </a:rPr>
              <a:t>#</a:t>
            </a:r>
            <a:r>
              <a:rPr lang="bg-BG" sz="2800" b="1" dirty="0" smtClean="0">
                <a:solidFill>
                  <a:schemeClr val="accent6">
                    <a:lumMod val="25000"/>
                  </a:schemeClr>
                </a:solidFill>
              </a:rPr>
              <a:t>2</a:t>
            </a:r>
            <a:endParaRPr lang="en-US" sz="2800" b="1" dirty="0">
              <a:solidFill>
                <a:schemeClr val="accent6">
                  <a:lumMod val="25000"/>
                </a:schemeClr>
              </a:solidFill>
            </a:endParaRPr>
          </a:p>
        </p:txBody>
      </p:sp>
      <p:sp>
        <p:nvSpPr>
          <p:cNvPr id="23" name="Rectangle: Rounded Corners 22"/>
          <p:cNvSpPr/>
          <p:nvPr/>
        </p:nvSpPr>
        <p:spPr>
          <a:xfrm>
            <a:off x="4775137" y="4252149"/>
            <a:ext cx="2616984" cy="1199615"/>
          </a:xfrm>
          <a:prstGeom prst="roundRect">
            <a:avLst>
              <a:gd name="adj" fmla="val 454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200" b="1" dirty="0">
                <a:solidFill>
                  <a:schemeClr val="accent6">
                    <a:lumMod val="25000"/>
                  </a:schemeClr>
                </a:solidFill>
              </a:rPr>
              <a:t>Кратко описание... Кратко описание...</a:t>
            </a:r>
            <a:endParaRPr lang="en-US" sz="2200" b="1" dirty="0">
              <a:solidFill>
                <a:schemeClr val="accent6">
                  <a:lumMod val="25000"/>
                </a:schemeClr>
              </a:solidFill>
            </a:endParaRPr>
          </a:p>
          <a:p>
            <a:pPr algn="ctr"/>
            <a:r>
              <a:rPr lang="bg-BG" sz="2200" b="1" dirty="0">
                <a:solidFill>
                  <a:schemeClr val="accent6">
                    <a:lumMod val="25000"/>
                  </a:schemeClr>
                </a:solidFill>
              </a:rPr>
              <a:t>Кратко описание...</a:t>
            </a:r>
            <a:endParaRPr lang="en-US" sz="2200" b="1" dirty="0">
              <a:solidFill>
                <a:schemeClr val="accent6">
                  <a:lumMod val="25000"/>
                </a:schemeClr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7879484" y="2702861"/>
            <a:ext cx="3167928" cy="2942870"/>
          </a:xfrm>
          <a:prstGeom prst="rect">
            <a:avLst/>
          </a:prstGeom>
          <a:solidFill>
            <a:schemeClr val="accent6"/>
          </a:solidFill>
          <a:ln w="381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chemeClr val="accent6">
                    <a:lumMod val="25000"/>
                  </a:schemeClr>
                </a:solidFill>
              </a:rPr>
              <a:t>Проект</a:t>
            </a:r>
            <a:r>
              <a:rPr lang="en-US" sz="2800" b="1" dirty="0">
                <a:solidFill>
                  <a:schemeClr val="accent6">
                    <a:lumMod val="25000"/>
                  </a:schemeClr>
                </a:solidFill>
              </a:rPr>
              <a:t> </a:t>
            </a:r>
            <a:r>
              <a:rPr lang="en-US" sz="2800" b="1" dirty="0" smtClean="0">
                <a:solidFill>
                  <a:schemeClr val="accent6">
                    <a:lumMod val="25000"/>
                  </a:schemeClr>
                </a:solidFill>
              </a:rPr>
              <a:t>#</a:t>
            </a:r>
            <a:r>
              <a:rPr lang="bg-BG" sz="2800" b="1" dirty="0" smtClean="0">
                <a:solidFill>
                  <a:schemeClr val="accent6">
                    <a:lumMod val="25000"/>
                  </a:schemeClr>
                </a:solidFill>
              </a:rPr>
              <a:t>3</a:t>
            </a:r>
            <a:endParaRPr lang="en-US" sz="2800" b="1" dirty="0">
              <a:solidFill>
                <a:schemeClr val="accent6">
                  <a:lumMod val="25000"/>
                </a:schemeClr>
              </a:solidFill>
            </a:endParaRPr>
          </a:p>
        </p:txBody>
      </p:sp>
      <p:sp>
        <p:nvSpPr>
          <p:cNvPr id="26" name="Rectangle: Rounded Corners 25"/>
          <p:cNvSpPr/>
          <p:nvPr/>
        </p:nvSpPr>
        <p:spPr>
          <a:xfrm>
            <a:off x="8181191" y="4252149"/>
            <a:ext cx="2616984" cy="1199615"/>
          </a:xfrm>
          <a:prstGeom prst="roundRect">
            <a:avLst>
              <a:gd name="adj" fmla="val 454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200" b="1" dirty="0">
                <a:solidFill>
                  <a:schemeClr val="accent6">
                    <a:lumMod val="25000"/>
                  </a:schemeClr>
                </a:solidFill>
              </a:rPr>
              <a:t>Кратко описание... Кратко описание...</a:t>
            </a:r>
            <a:endParaRPr lang="en-US" sz="2200" b="1" dirty="0">
              <a:solidFill>
                <a:schemeClr val="accent6">
                  <a:lumMod val="25000"/>
                </a:schemeClr>
              </a:solidFill>
            </a:endParaRPr>
          </a:p>
          <a:p>
            <a:pPr algn="ctr"/>
            <a:r>
              <a:rPr lang="bg-BG" sz="2200" b="1" dirty="0">
                <a:solidFill>
                  <a:schemeClr val="accent6">
                    <a:lumMod val="25000"/>
                  </a:schemeClr>
                </a:solidFill>
              </a:rPr>
              <a:t>Кратко описание...</a:t>
            </a:r>
            <a:endParaRPr lang="en-US" sz="2200" b="1" dirty="0">
              <a:solidFill>
                <a:schemeClr val="accent6">
                  <a:lumMod val="25000"/>
                </a:schemeClr>
              </a:solidFill>
            </a:endParaRPr>
          </a:p>
        </p:txBody>
      </p:sp>
      <p:sp>
        <p:nvSpPr>
          <p:cNvPr id="17" name="Rectangle: Rounded Corners 10"/>
          <p:cNvSpPr/>
          <p:nvPr/>
        </p:nvSpPr>
        <p:spPr>
          <a:xfrm>
            <a:off x="8876800" y="3245432"/>
            <a:ext cx="1173296" cy="795550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1600" b="1" dirty="0" smtClean="0">
                <a:solidFill>
                  <a:schemeClr val="accent6">
                    <a:lumMod val="25000"/>
                  </a:schemeClr>
                </a:solidFill>
              </a:rPr>
              <a:t>Снимка</a:t>
            </a:r>
            <a:endParaRPr lang="en-US" sz="1600" b="1" dirty="0">
              <a:solidFill>
                <a:schemeClr val="accent6">
                  <a:lumMod val="25000"/>
                </a:schemeClr>
              </a:solidFill>
            </a:endParaRPr>
          </a:p>
        </p:txBody>
      </p:sp>
      <p:sp>
        <p:nvSpPr>
          <p:cNvPr id="18" name="Rectangle: Rounded Corners 10"/>
          <p:cNvSpPr/>
          <p:nvPr/>
        </p:nvSpPr>
        <p:spPr>
          <a:xfrm>
            <a:off x="5496981" y="3245432"/>
            <a:ext cx="1173296" cy="795550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1600" b="1" dirty="0" smtClean="0">
                <a:solidFill>
                  <a:schemeClr val="accent6">
                    <a:lumMod val="25000"/>
                  </a:schemeClr>
                </a:solidFill>
              </a:rPr>
              <a:t>Снимка</a:t>
            </a:r>
            <a:endParaRPr lang="en-US" sz="1600" b="1" dirty="0">
              <a:solidFill>
                <a:schemeClr val="accent6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3718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9" grpId="0" animBg="1"/>
      <p:bldP spid="11" grpId="0" animBg="1"/>
      <p:bldP spid="15" grpId="0" animBg="1"/>
      <p:bldP spid="21" grpId="0" animBg="1"/>
      <p:bldP spid="23" grpId="0" animBg="1"/>
      <p:bldP spid="24" grpId="0" animBg="1"/>
      <p:bldP spid="26" grpId="0" animBg="1"/>
      <p:bldP spid="17" grpId="0" animBg="1"/>
      <p:bldP spid="1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Прототип на сайта </a:t>
            </a:r>
            <a:r>
              <a:rPr lang="en-US" dirty="0"/>
              <a:t>– </a:t>
            </a:r>
            <a:r>
              <a:rPr lang="bg-BG" dirty="0"/>
              <a:t>Страница </a:t>
            </a:r>
            <a:r>
              <a:rPr lang="bg-BG" dirty="0" smtClean="0"/>
              <a:t>„За нас“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760412" y="1219199"/>
            <a:ext cx="10591800" cy="457201"/>
          </a:xfrm>
          <a:prstGeom prst="rect">
            <a:avLst/>
          </a:prstGeom>
          <a:solidFill>
            <a:schemeClr val="accent6"/>
          </a:solidFill>
          <a:ln w="381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bg-BG" sz="2400" b="1" dirty="0" smtClean="0">
                <a:solidFill>
                  <a:schemeClr val="accent6">
                    <a:lumMod val="25000"/>
                  </a:schemeClr>
                </a:solidFill>
              </a:rPr>
              <a:t>За нас</a:t>
            </a:r>
            <a:endParaRPr lang="en-US" sz="2400" b="1" dirty="0">
              <a:solidFill>
                <a:schemeClr val="accent6">
                  <a:lumMod val="25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60412" y="1676401"/>
            <a:ext cx="10591800" cy="4848601"/>
          </a:xfrm>
          <a:prstGeom prst="rect">
            <a:avLst/>
          </a:prstGeom>
          <a:solidFill>
            <a:schemeClr val="accent6"/>
          </a:solidFill>
          <a:ln w="381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065213" y="1828800"/>
            <a:ext cx="9982199" cy="1219203"/>
          </a:xfrm>
          <a:prstGeom prst="rect">
            <a:avLst/>
          </a:prstGeom>
          <a:solidFill>
            <a:schemeClr val="accent6"/>
          </a:solidFill>
          <a:ln w="381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chemeClr val="accent6">
                    <a:lumMod val="25000"/>
                  </a:schemeClr>
                </a:solidFill>
              </a:rPr>
              <a:t>За нас</a:t>
            </a:r>
            <a:endParaRPr lang="en-US" sz="2800" b="1" dirty="0">
              <a:solidFill>
                <a:schemeClr val="accent6">
                  <a:lumMod val="25000"/>
                </a:schemeClr>
              </a:solidFill>
            </a:endParaRPr>
          </a:p>
        </p:txBody>
      </p:sp>
      <p:sp>
        <p:nvSpPr>
          <p:cNvPr id="15" name="Rectangle: Rounded Corners 14"/>
          <p:cNvSpPr/>
          <p:nvPr/>
        </p:nvSpPr>
        <p:spPr>
          <a:xfrm>
            <a:off x="1979612" y="2438401"/>
            <a:ext cx="8077200" cy="431531"/>
          </a:xfrm>
          <a:prstGeom prst="roundRect">
            <a:avLst>
              <a:gd name="adj" fmla="val 454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b="1" dirty="0">
                <a:solidFill>
                  <a:schemeClr val="accent6">
                    <a:lumMod val="25000"/>
                  </a:schemeClr>
                </a:solidFill>
              </a:rPr>
              <a:t>Текст... Текст... Текст... Текст... Текст... Текст... Текст... </a:t>
            </a:r>
            <a:endParaRPr lang="en-US" b="1" dirty="0">
              <a:solidFill>
                <a:schemeClr val="accent6">
                  <a:lumMod val="25000"/>
                </a:schemeClr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1065213" y="3148484"/>
            <a:ext cx="4876799" cy="1237672"/>
          </a:xfrm>
          <a:prstGeom prst="rect">
            <a:avLst/>
          </a:prstGeom>
          <a:solidFill>
            <a:schemeClr val="accent6"/>
          </a:solidFill>
          <a:ln w="381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chemeClr val="accent6">
                    <a:lumMod val="25000"/>
                  </a:schemeClr>
                </a:solidFill>
              </a:rPr>
              <a:t>Мисия</a:t>
            </a:r>
            <a:endParaRPr lang="en-US" sz="2800" b="1" dirty="0">
              <a:solidFill>
                <a:schemeClr val="accent6">
                  <a:lumMod val="25000"/>
                </a:schemeClr>
              </a:solidFill>
            </a:endParaRPr>
          </a:p>
        </p:txBody>
      </p:sp>
      <p:sp>
        <p:nvSpPr>
          <p:cNvPr id="24" name="Rectangle: Rounded Corners 23"/>
          <p:cNvSpPr/>
          <p:nvPr/>
        </p:nvSpPr>
        <p:spPr>
          <a:xfrm>
            <a:off x="1431104" y="3716314"/>
            <a:ext cx="4273190" cy="472251"/>
          </a:xfrm>
          <a:prstGeom prst="roundRect">
            <a:avLst>
              <a:gd name="adj" fmla="val 454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400" b="1" dirty="0">
                <a:solidFill>
                  <a:schemeClr val="accent6">
                    <a:lumMod val="25000"/>
                  </a:schemeClr>
                </a:solidFill>
              </a:rPr>
              <a:t> Текст... Текст... Текст... </a:t>
            </a:r>
            <a:endParaRPr lang="en-US" sz="2200" b="1" dirty="0">
              <a:solidFill>
                <a:schemeClr val="accent6">
                  <a:lumMod val="25000"/>
                </a:schemeClr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6151352" y="3143823"/>
            <a:ext cx="4876800" cy="1237672"/>
          </a:xfrm>
          <a:prstGeom prst="rect">
            <a:avLst/>
          </a:prstGeom>
          <a:solidFill>
            <a:schemeClr val="accent6"/>
          </a:solidFill>
          <a:ln w="381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chemeClr val="accent6">
                    <a:lumMod val="25000"/>
                  </a:schemeClr>
                </a:solidFill>
              </a:rPr>
              <a:t>Инициативи</a:t>
            </a:r>
            <a:endParaRPr lang="en-US" sz="2800" b="1" dirty="0">
              <a:solidFill>
                <a:schemeClr val="accent6">
                  <a:lumMod val="25000"/>
                </a:schemeClr>
              </a:solidFill>
            </a:endParaRPr>
          </a:p>
        </p:txBody>
      </p:sp>
      <p:sp>
        <p:nvSpPr>
          <p:cNvPr id="28" name="Rectangle: Rounded Corners 27"/>
          <p:cNvSpPr/>
          <p:nvPr/>
        </p:nvSpPr>
        <p:spPr>
          <a:xfrm>
            <a:off x="6520272" y="3753678"/>
            <a:ext cx="4253679" cy="472251"/>
          </a:xfrm>
          <a:prstGeom prst="roundRect">
            <a:avLst>
              <a:gd name="adj" fmla="val 454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400" b="1" dirty="0">
                <a:solidFill>
                  <a:schemeClr val="accent6">
                    <a:lumMod val="25000"/>
                  </a:schemeClr>
                </a:solidFill>
              </a:rPr>
              <a:t> Текст... Текст... Текст... </a:t>
            </a:r>
            <a:endParaRPr lang="en-US" sz="2200" b="1" dirty="0">
              <a:solidFill>
                <a:schemeClr val="accent6">
                  <a:lumMod val="25000"/>
                </a:schemeClr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1060076" y="4486637"/>
            <a:ext cx="9982199" cy="1466269"/>
          </a:xfrm>
          <a:prstGeom prst="rect">
            <a:avLst/>
          </a:prstGeom>
          <a:solidFill>
            <a:schemeClr val="accent6"/>
          </a:solidFill>
          <a:ln w="381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chemeClr val="accent6">
                    <a:lumMod val="25000"/>
                  </a:schemeClr>
                </a:solidFill>
              </a:rPr>
              <a:t>Запознайте се с екипа</a:t>
            </a:r>
            <a:endParaRPr lang="en-US" sz="2800" b="1" dirty="0">
              <a:solidFill>
                <a:schemeClr val="accent6">
                  <a:lumMod val="25000"/>
                </a:schemeClr>
              </a:solidFill>
            </a:endParaRPr>
          </a:p>
        </p:txBody>
      </p:sp>
      <p:sp>
        <p:nvSpPr>
          <p:cNvPr id="31" name="Rectangle: Rounded Corners 30"/>
          <p:cNvSpPr/>
          <p:nvPr/>
        </p:nvSpPr>
        <p:spPr>
          <a:xfrm>
            <a:off x="1297474" y="5020975"/>
            <a:ext cx="993691" cy="716338"/>
          </a:xfrm>
          <a:prstGeom prst="roundRect">
            <a:avLst>
              <a:gd name="adj" fmla="val 2128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sz="1600" b="1" dirty="0">
                <a:solidFill>
                  <a:schemeClr val="accent6">
                    <a:lumMod val="25000"/>
                  </a:schemeClr>
                </a:solidFill>
              </a:rPr>
              <a:t>С</a:t>
            </a:r>
            <a:r>
              <a:rPr lang="bg-BG" sz="1600" b="1" dirty="0" smtClean="0">
                <a:solidFill>
                  <a:schemeClr val="accent6">
                    <a:lumMod val="25000"/>
                  </a:schemeClr>
                </a:solidFill>
              </a:rPr>
              <a:t>нимка</a:t>
            </a:r>
            <a:endParaRPr lang="en-US" sz="1600" b="1" dirty="0">
              <a:solidFill>
                <a:schemeClr val="accent6">
                  <a:lumMod val="25000"/>
                </a:schemeClr>
              </a:solidFill>
            </a:endParaRPr>
          </a:p>
        </p:txBody>
      </p:sp>
      <p:sp>
        <p:nvSpPr>
          <p:cNvPr id="41" name="Rectangle: Rounded Corners 40"/>
          <p:cNvSpPr/>
          <p:nvPr/>
        </p:nvSpPr>
        <p:spPr>
          <a:xfrm>
            <a:off x="2443782" y="5020975"/>
            <a:ext cx="1752601" cy="716338"/>
          </a:xfrm>
          <a:prstGeom prst="roundRect">
            <a:avLst>
              <a:gd name="adj" fmla="val 322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000" b="1" dirty="0" smtClean="0">
                <a:solidFill>
                  <a:schemeClr val="accent6">
                    <a:lumMod val="25000"/>
                  </a:schemeClr>
                </a:solidFill>
              </a:rPr>
              <a:t>Име на човек</a:t>
            </a:r>
            <a:r>
              <a:rPr lang="en-US" sz="2000" b="1" dirty="0">
                <a:solidFill>
                  <a:schemeClr val="accent6">
                    <a:lumMod val="25000"/>
                  </a:schemeClr>
                </a:solidFill>
              </a:rPr>
              <a:t/>
            </a:r>
            <a:br>
              <a:rPr lang="en-US" sz="2000" b="1" dirty="0">
                <a:solidFill>
                  <a:schemeClr val="accent6">
                    <a:lumMod val="25000"/>
                  </a:schemeClr>
                </a:solidFill>
              </a:rPr>
            </a:br>
            <a:r>
              <a:rPr lang="bg-BG" sz="1600" b="1" dirty="0">
                <a:solidFill>
                  <a:schemeClr val="accent6">
                    <a:lumMod val="25000"/>
                  </a:schemeClr>
                </a:solidFill>
              </a:rPr>
              <a:t> Текст... </a:t>
            </a:r>
            <a:endParaRPr lang="en-US" sz="2000" b="1" dirty="0">
              <a:solidFill>
                <a:schemeClr val="accent6">
                  <a:lumMod val="25000"/>
                </a:schemeClr>
              </a:solidFill>
            </a:endParaRPr>
          </a:p>
        </p:txBody>
      </p:sp>
      <p:sp>
        <p:nvSpPr>
          <p:cNvPr id="43" name="Rectangle: Rounded Corners 42"/>
          <p:cNvSpPr/>
          <p:nvPr/>
        </p:nvSpPr>
        <p:spPr>
          <a:xfrm>
            <a:off x="9021351" y="5020975"/>
            <a:ext cx="1752600" cy="716338"/>
          </a:xfrm>
          <a:prstGeom prst="roundRect">
            <a:avLst>
              <a:gd name="adj" fmla="val 322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000" b="1" dirty="0">
                <a:solidFill>
                  <a:schemeClr val="accent6">
                    <a:lumMod val="25000"/>
                  </a:schemeClr>
                </a:solidFill>
              </a:rPr>
              <a:t>Име на човек</a:t>
            </a:r>
            <a:r>
              <a:rPr lang="en-US" sz="2000" b="1" dirty="0">
                <a:solidFill>
                  <a:schemeClr val="accent6">
                    <a:lumMod val="25000"/>
                  </a:schemeClr>
                </a:solidFill>
              </a:rPr>
              <a:t/>
            </a:r>
            <a:br>
              <a:rPr lang="en-US" sz="2000" b="1" dirty="0">
                <a:solidFill>
                  <a:schemeClr val="accent6">
                    <a:lumMod val="25000"/>
                  </a:schemeClr>
                </a:solidFill>
              </a:rPr>
            </a:br>
            <a:r>
              <a:rPr lang="bg-BG" sz="1600" b="1" dirty="0">
                <a:solidFill>
                  <a:schemeClr val="accent6">
                    <a:lumMod val="25000"/>
                  </a:schemeClr>
                </a:solidFill>
              </a:rPr>
              <a:t> Текст... </a:t>
            </a:r>
            <a:endParaRPr lang="en-US" sz="2000" b="1" dirty="0">
              <a:solidFill>
                <a:schemeClr val="accent6">
                  <a:lumMod val="25000"/>
                </a:schemeClr>
              </a:solidFill>
            </a:endParaRPr>
          </a:p>
        </p:txBody>
      </p:sp>
      <p:sp>
        <p:nvSpPr>
          <p:cNvPr id="45" name="Rectangle: Rounded Corners 44"/>
          <p:cNvSpPr/>
          <p:nvPr/>
        </p:nvSpPr>
        <p:spPr>
          <a:xfrm>
            <a:off x="5837357" y="5002121"/>
            <a:ext cx="1752600" cy="716338"/>
          </a:xfrm>
          <a:prstGeom prst="roundRect">
            <a:avLst>
              <a:gd name="adj" fmla="val 322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000" b="1" dirty="0">
                <a:solidFill>
                  <a:schemeClr val="accent6">
                    <a:lumMod val="25000"/>
                  </a:schemeClr>
                </a:solidFill>
              </a:rPr>
              <a:t>Име на човек</a:t>
            </a:r>
            <a:r>
              <a:rPr lang="en-US" sz="2000" b="1" dirty="0">
                <a:solidFill>
                  <a:schemeClr val="accent6">
                    <a:lumMod val="25000"/>
                  </a:schemeClr>
                </a:solidFill>
              </a:rPr>
              <a:t/>
            </a:r>
            <a:br>
              <a:rPr lang="en-US" sz="2000" b="1" dirty="0">
                <a:solidFill>
                  <a:schemeClr val="accent6">
                    <a:lumMod val="25000"/>
                  </a:schemeClr>
                </a:solidFill>
              </a:rPr>
            </a:br>
            <a:r>
              <a:rPr lang="bg-BG" sz="1600" b="1" dirty="0">
                <a:solidFill>
                  <a:schemeClr val="accent6">
                    <a:lumMod val="25000"/>
                  </a:schemeClr>
                </a:solidFill>
              </a:rPr>
              <a:t> Текст... </a:t>
            </a:r>
            <a:endParaRPr lang="en-US" sz="2000" b="1" dirty="0">
              <a:solidFill>
                <a:schemeClr val="accent6">
                  <a:lumMod val="25000"/>
                </a:schemeClr>
              </a:solidFill>
            </a:endParaRPr>
          </a:p>
        </p:txBody>
      </p:sp>
      <p:sp>
        <p:nvSpPr>
          <p:cNvPr id="20" name="Rectangle: Rounded Corners 30"/>
          <p:cNvSpPr/>
          <p:nvPr/>
        </p:nvSpPr>
        <p:spPr>
          <a:xfrm>
            <a:off x="4691049" y="5000517"/>
            <a:ext cx="993691" cy="716338"/>
          </a:xfrm>
          <a:prstGeom prst="roundRect">
            <a:avLst>
              <a:gd name="adj" fmla="val 2128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sz="1600" b="1" dirty="0">
                <a:solidFill>
                  <a:schemeClr val="accent6">
                    <a:lumMod val="25000"/>
                  </a:schemeClr>
                </a:solidFill>
              </a:rPr>
              <a:t>С</a:t>
            </a:r>
            <a:r>
              <a:rPr lang="bg-BG" sz="1600" b="1" dirty="0" smtClean="0">
                <a:solidFill>
                  <a:schemeClr val="accent6">
                    <a:lumMod val="25000"/>
                  </a:schemeClr>
                </a:solidFill>
              </a:rPr>
              <a:t>нимка</a:t>
            </a:r>
            <a:endParaRPr lang="en-US" sz="1600" b="1" dirty="0">
              <a:solidFill>
                <a:schemeClr val="accent6">
                  <a:lumMod val="25000"/>
                </a:schemeClr>
              </a:solidFill>
            </a:endParaRPr>
          </a:p>
        </p:txBody>
      </p:sp>
      <p:sp>
        <p:nvSpPr>
          <p:cNvPr id="21" name="Rectangle: Rounded Corners 30"/>
          <p:cNvSpPr/>
          <p:nvPr/>
        </p:nvSpPr>
        <p:spPr>
          <a:xfrm>
            <a:off x="7933754" y="5020975"/>
            <a:ext cx="993691" cy="716338"/>
          </a:xfrm>
          <a:prstGeom prst="roundRect">
            <a:avLst>
              <a:gd name="adj" fmla="val 2128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sz="1600" b="1" dirty="0">
                <a:solidFill>
                  <a:schemeClr val="accent6">
                    <a:lumMod val="25000"/>
                  </a:schemeClr>
                </a:solidFill>
              </a:rPr>
              <a:t>С</a:t>
            </a:r>
            <a:r>
              <a:rPr lang="bg-BG" sz="1600" b="1" dirty="0" smtClean="0">
                <a:solidFill>
                  <a:schemeClr val="accent6">
                    <a:lumMod val="25000"/>
                  </a:schemeClr>
                </a:solidFill>
              </a:rPr>
              <a:t>нимка</a:t>
            </a:r>
            <a:endParaRPr lang="en-US" sz="1600" b="1" dirty="0">
              <a:solidFill>
                <a:schemeClr val="accent6">
                  <a:lumMod val="25000"/>
                </a:schemeClr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1060076" y="6038461"/>
            <a:ext cx="9982200" cy="404171"/>
          </a:xfrm>
          <a:prstGeom prst="rect">
            <a:avLst/>
          </a:prstGeom>
          <a:solidFill>
            <a:schemeClr val="accent6"/>
          </a:solidFill>
          <a:ln w="381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b="1" dirty="0">
                <a:solidFill>
                  <a:schemeClr val="accent6">
                    <a:lumMod val="25000"/>
                  </a:schemeClr>
                </a:solidFill>
              </a:rPr>
              <a:t>Footer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87685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5" grpId="0" animBg="1"/>
      <p:bldP spid="22" grpId="0" animBg="1"/>
      <p:bldP spid="24" grpId="0" animBg="1"/>
      <p:bldP spid="27" grpId="0" animBg="1"/>
      <p:bldP spid="28" grpId="0" animBg="1"/>
      <p:bldP spid="29" grpId="0" animBg="1"/>
      <p:bldP spid="31" grpId="0" animBg="1"/>
      <p:bldP spid="41" grpId="0" animBg="1"/>
      <p:bldP spid="43" grpId="0" animBg="1"/>
      <p:bldP spid="45" grpId="0" animBg="1"/>
      <p:bldP spid="20" grpId="0" animBg="1"/>
      <p:bldP spid="21" grpId="0" animBg="1"/>
      <p:bldP spid="23" grpId="0" animBg="1"/>
    </p:bldLst>
  </p:timing>
</p:sld>
</file>

<file path=ppt/theme/theme1.xml><?xml version="1.0" encoding="utf-8"?>
<a:theme xmlns:a="http://schemas.openxmlformats.org/drawingml/2006/main" name="SoftUni3_1">
  <a:themeElements>
    <a:clrScheme name="SoftUni Cello">
      <a:dk1>
        <a:srgbClr val="234465"/>
      </a:dk1>
      <a:lt1>
        <a:srgbClr val="FFA000"/>
      </a:lt1>
      <a:dk2>
        <a:srgbClr val="234465"/>
      </a:dk2>
      <a:lt2>
        <a:srgbClr val="FFFFFF"/>
      </a:lt2>
      <a:accent1>
        <a:srgbClr val="F7C86D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F2AC44"/>
      </a:hlink>
      <a:folHlink>
        <a:srgbClr val="F6C781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3_1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SoftUni-PowerPoint-Template-3-1</Template>
  <TotalTime>0</TotalTime>
  <Words>1549</Words>
  <Application>Microsoft Office PowerPoint</Application>
  <PresentationFormat>Custom</PresentationFormat>
  <Paragraphs>380</Paragraphs>
  <Slides>64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71" baseType="lpstr">
      <vt:lpstr>맑은 고딕</vt:lpstr>
      <vt:lpstr>Arial</vt:lpstr>
      <vt:lpstr>Calibri</vt:lpstr>
      <vt:lpstr>Consolas</vt:lpstr>
      <vt:lpstr>Wingdings</vt:lpstr>
      <vt:lpstr>Wingdings 2</vt:lpstr>
      <vt:lpstr>SoftUni3_1</vt:lpstr>
      <vt:lpstr>Изграждане на WordPress сайт от нулата</vt:lpstr>
      <vt:lpstr>Съдържание</vt:lpstr>
      <vt:lpstr>Имате въпрос?</vt:lpstr>
      <vt:lpstr>PowerPoint Presentation</vt:lpstr>
      <vt:lpstr>Изисквания на сайта: Процес</vt:lpstr>
      <vt:lpstr>Прототип на сайта – Начална страница</vt:lpstr>
      <vt:lpstr>Прототип на сайта – Страница „Новини“</vt:lpstr>
      <vt:lpstr>Прототип на сайта – Страница „Проекти“</vt:lpstr>
      <vt:lpstr>Прототип на сайта – Страница „За нас“</vt:lpstr>
      <vt:lpstr>Прототип на сайта – Страница „Контакти“</vt:lpstr>
      <vt:lpstr>Прототип на сайта – Проект #1</vt:lpstr>
      <vt:lpstr>Прототип на сайта – Проект #2</vt:lpstr>
      <vt:lpstr>Прототип на сайта – Проект #3</vt:lpstr>
      <vt:lpstr>PowerPoint Presentation</vt:lpstr>
      <vt:lpstr>Инсталиране на WordPress</vt:lpstr>
      <vt:lpstr>Конфигуриране на сайт</vt:lpstr>
      <vt:lpstr>Избор на тема</vt:lpstr>
      <vt:lpstr>Инсталиране на добавки: Elementor</vt:lpstr>
      <vt:lpstr>Инсталиране на допълнителни добавки</vt:lpstr>
      <vt:lpstr>Създаване на страници</vt:lpstr>
      <vt:lpstr>Дублирани страници за по-бързо създаване</vt:lpstr>
      <vt:lpstr>Въведете примерно съдържание</vt:lpstr>
      <vt:lpstr>Примерно съдържание: Постове</vt:lpstr>
      <vt:lpstr>Създаване на Топ Меню</vt:lpstr>
      <vt:lpstr>Избор на цветова тема</vt:lpstr>
      <vt:lpstr>Лого и цветове</vt:lpstr>
      <vt:lpstr>Цветове на сайта</vt:lpstr>
      <vt:lpstr>Персонализиране на шрифтовете на сайта и CSS</vt:lpstr>
      <vt:lpstr>Персонализиране на разстояния и меню</vt:lpstr>
      <vt:lpstr>Начална страница - Slider</vt:lpstr>
      <vt:lpstr>Slider текст: Добавяне на сянка</vt:lpstr>
      <vt:lpstr>Header Media Images</vt:lpstr>
      <vt:lpstr>Sidebar / Footer Widgets</vt:lpstr>
      <vt:lpstr>Създайте Site Footer</vt:lpstr>
      <vt:lpstr>„Контакти" - AE Шаблон</vt:lpstr>
      <vt:lpstr>Социални икони - AE Шаблон</vt:lpstr>
      <vt:lpstr>PowerPoint Presentation</vt:lpstr>
      <vt:lpstr>Цветове и шрифтове - Elementor</vt:lpstr>
      <vt:lpstr>Оформление на начална страница</vt:lpstr>
      <vt:lpstr>Начална страница: Секция „Кои сме ние“</vt:lpstr>
      <vt:lpstr>Начална страница: Секция „Проекти“</vt:lpstr>
      <vt:lpstr>Начална страница: Секция „Новини“</vt:lpstr>
      <vt:lpstr>PowerPoint Presentation</vt:lpstr>
      <vt:lpstr>Страница „Новини“</vt:lpstr>
      <vt:lpstr>Стилизиране на „Новини“</vt:lpstr>
      <vt:lpstr>PowerPoint Presentation</vt:lpstr>
      <vt:lpstr>Страница „Проекти“</vt:lpstr>
      <vt:lpstr>PowerPoint Presentation</vt:lpstr>
      <vt:lpstr>Проект – „Отворено учебно съдържание“</vt:lpstr>
      <vt:lpstr>PowerPoint Presentation</vt:lpstr>
      <vt:lpstr>Страница „За нас“</vt:lpstr>
      <vt:lpstr>PowerPoint Presentation</vt:lpstr>
      <vt:lpstr>Страница „Контакти“</vt:lpstr>
      <vt:lpstr>Страница „Контакти“</vt:lpstr>
      <vt:lpstr>PowerPoint Presentation</vt:lpstr>
      <vt:lpstr>Create a Subdomain in Your Hosting Account</vt:lpstr>
      <vt:lpstr>All-in-One WP Migration: Export</vt:lpstr>
      <vt:lpstr>All-in-One WP Migration: Import</vt:lpstr>
      <vt:lpstr>Обобщение</vt:lpstr>
      <vt:lpstr>PowerPoint Presentation</vt:lpstr>
      <vt:lpstr>SoftUni Diamond Partners</vt:lpstr>
      <vt:lpstr>SoftUni Diamond Partners</vt:lpstr>
      <vt:lpstr>Лиценз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Кодиране за начинаещи - откриване на курса</dc:title>
  <dc:subject>Coding 101 Course</dc:subject>
  <dc:creator/>
  <cp:keywords>Sofware University, SoftUni, programming, coding, software development, education, training, course, курс, програмиране, кодене, кодиране, СофтУни</cp:keywords>
  <dc:description>https://softuni.bg/courses/programming-basics/</dc:description>
  <cp:lastModifiedBy/>
  <cp:revision>1</cp:revision>
  <dcterms:created xsi:type="dcterms:W3CDTF">2014-01-02T17:00:34Z</dcterms:created>
  <dcterms:modified xsi:type="dcterms:W3CDTF">2018-08-29T10:57:13Z</dcterms:modified>
  <cp:category>computer programming;programming;C#;програмиране;кодиране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